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Lst>
  <p:notesMasterIdLst>
    <p:notesMasterId r:id="rId51"/>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3" r:id="rId18"/>
    <p:sldId id="274" r:id="rId19"/>
    <p:sldId id="275" r:id="rId20"/>
    <p:sldId id="297" r:id="rId21"/>
    <p:sldId id="276" r:id="rId22"/>
    <p:sldId id="277" r:id="rId23"/>
    <p:sldId id="296" r:id="rId24"/>
    <p:sldId id="278" r:id="rId25"/>
    <p:sldId id="280" r:id="rId26"/>
    <p:sldId id="281" r:id="rId27"/>
    <p:sldId id="303" r:id="rId28"/>
    <p:sldId id="282" r:id="rId29"/>
    <p:sldId id="305" r:id="rId30"/>
    <p:sldId id="283" r:id="rId31"/>
    <p:sldId id="285" r:id="rId32"/>
    <p:sldId id="284" r:id="rId33"/>
    <p:sldId id="286" r:id="rId34"/>
    <p:sldId id="287" r:id="rId35"/>
    <p:sldId id="288" r:id="rId36"/>
    <p:sldId id="289" r:id="rId37"/>
    <p:sldId id="290" r:id="rId38"/>
    <p:sldId id="291" r:id="rId39"/>
    <p:sldId id="292" r:id="rId40"/>
    <p:sldId id="293" r:id="rId41"/>
    <p:sldId id="294" r:id="rId42"/>
    <p:sldId id="295" r:id="rId43"/>
    <p:sldId id="320" r:id="rId44"/>
    <p:sldId id="327" r:id="rId45"/>
    <p:sldId id="321" r:id="rId46"/>
    <p:sldId id="322" r:id="rId47"/>
    <p:sldId id="324" r:id="rId48"/>
    <p:sldId id="323" r:id="rId49"/>
    <p:sldId id="328"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1" autoAdjust="0"/>
    <p:restoredTop sz="94660"/>
  </p:normalViewPr>
  <p:slideViewPr>
    <p:cSldViewPr snapToGrid="0">
      <p:cViewPr varScale="1">
        <p:scale>
          <a:sx n="105" d="100"/>
          <a:sy n="105" d="100"/>
        </p:scale>
        <p:origin x="6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242370-C6C3-45A1-BF77-A623AFA23003}" type="datetimeFigureOut">
              <a:rPr lang="el-GR" smtClean="0"/>
              <a:t>15/1/2025</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C1DD64-EDDE-43D9-993D-5A93A91954CA}" type="slidenum">
              <a:rPr lang="el-GR" smtClean="0"/>
              <a:t>‹#›</a:t>
            </a:fld>
            <a:endParaRPr lang="el-GR"/>
          </a:p>
        </p:txBody>
      </p:sp>
    </p:spTree>
    <p:extLst>
      <p:ext uri="{BB962C8B-B14F-4D97-AF65-F5344CB8AC3E}">
        <p14:creationId xmlns:p14="http://schemas.microsoft.com/office/powerpoint/2010/main" val="3596181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C9E7DEBE-BBB5-4F58-9944-34FBADD2D37F}" type="datetimeFigureOut">
              <a:rPr lang="el-GR" smtClean="0"/>
              <a:t>15/1/2025</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942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C9E7DEBE-BBB5-4F58-9944-34FBADD2D37F}" type="datetimeFigureOut">
              <a:rPr lang="el-GR" smtClean="0"/>
              <a:t>15/1/2025</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1290902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Κατακόρυφος τίτλος και Κείμενο">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C9E7DEBE-BBB5-4F58-9944-34FBADD2D37F}" type="datetimeFigureOut">
              <a:rPr lang="el-GR" smtClean="0"/>
              <a:t>15/1/2025</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2244409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4379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70459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8705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16015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7663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50550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10969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49153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C9E7DEBE-BBB5-4F58-9944-34FBADD2D37F}" type="datetimeFigureOut">
              <a:rPr lang="el-GR" smtClean="0"/>
              <a:t>15/1/2025</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28014615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53607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5205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Εισαγωγικά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38152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l-GR"/>
              <a:t>Κάντε κλικ για να επεξεργαστείτε τον τίτλο υποδείγματος</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128512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Κάρτα ονόματος με φράση">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64586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ή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l-GR"/>
              <a:t>Κάντε κλικ για να επεξεργαστείτε τον τίτλο υποδείγματος</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70519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ncho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730252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8000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C9E7DEBE-BBB5-4F58-9944-34FBADD2D37F}" type="datetimeFigureOut">
              <a:rPr lang="el-GR" smtClean="0"/>
              <a:t>15/1/2025</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017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C9E7DEBE-BBB5-4F58-9944-34FBADD2D37F}" type="datetimeFigureOut">
              <a:rPr lang="el-GR" smtClean="0"/>
              <a:t>15/1/2025</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478194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097280" y="2582334"/>
            <a:ext cx="4937760" cy="337820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6217920" y="2582334"/>
            <a:ext cx="4937760" cy="337820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C9E7DEBE-BBB5-4F58-9944-34FBADD2D37F}" type="datetimeFigureOut">
              <a:rPr lang="el-GR" smtClean="0"/>
              <a:t>15/1/2025</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4227596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C9E7DEBE-BBB5-4F58-9944-34FBADD2D37F}" type="datetimeFigureOut">
              <a:rPr lang="el-GR" smtClean="0"/>
              <a:t>15/1/2025</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347557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Κενό">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9E7DEBE-BBB5-4F58-9944-34FBADD2D37F}" type="datetimeFigureOut">
              <a:rPr lang="el-GR" smtClean="0"/>
              <a:t>15/1/2025</a:t>
            </a:fld>
            <a:endParaRPr lang="el-G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l-GR"/>
          </a:p>
        </p:txBody>
      </p:sp>
      <p:sp>
        <p:nvSpPr>
          <p:cNvPr id="9" name="Slide Number Placeholder 8"/>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1790190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9E7DEBE-BBB5-4F58-9944-34FBADD2D37F}" type="datetimeFigureOut">
              <a:rPr lang="el-GR" smtClean="0"/>
              <a:t>15/1/2025</a:t>
            </a:fld>
            <a:endParaRPr lang="el-G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l-G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22318C8-28B0-43DB-A318-6A634D91E28E}" type="slidenum">
              <a:rPr lang="el-GR" smtClean="0"/>
              <a:t>‹#›</a:t>
            </a:fld>
            <a:endParaRPr lang="el-GR"/>
          </a:p>
        </p:txBody>
      </p:sp>
    </p:spTree>
    <p:extLst>
      <p:ext uri="{BB962C8B-B14F-4D97-AF65-F5344CB8AC3E}">
        <p14:creationId xmlns:p14="http://schemas.microsoft.com/office/powerpoint/2010/main" val="3118004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C9E7DEBE-BBB5-4F58-9944-34FBADD2D37F}" type="datetimeFigureOut">
              <a:rPr lang="el-GR" smtClean="0"/>
              <a:t>15/1/2025</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1594261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9E7DEBE-BBB5-4F58-9944-34FBADD2D37F}" type="datetimeFigureOut">
              <a:rPr lang="el-GR" smtClean="0"/>
              <a:t>15/1/2025</a:t>
            </a:fld>
            <a:endParaRPr lang="el-G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l-G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22318C8-28B0-43DB-A318-6A634D91E28E}" type="slidenum">
              <a:rPr lang="el-GR" smtClean="0"/>
              <a:t>‹#›</a:t>
            </a:fld>
            <a:endParaRPr lang="el-G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9332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1/15/2025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3822522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3.xml"/><Relationship Id="rId5" Type="http://schemas.openxmlformats.org/officeDocument/2006/relationships/image" Target="../media/image29.jpeg"/><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3.xml"/><Relationship Id="rId5" Type="http://schemas.openxmlformats.org/officeDocument/2006/relationships/image" Target="../media/image33.jpeg"/><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hyperlink" Target="https://pavlosgkougkoulis.github.io/Urban_Transport_Systems_Project/Stop_Visualization/Bus_Stop_Heatmap.html"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3.xml"/><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hyperlink" Target="https://pavlosgkougkoulis.github.io/Urban_Transport_Systems_Project/" TargetMode="Externa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arth.google.com/web/data=MkEKPwo9CiExc0EyM3FZa2xPOFZ3dWJYMV9qRFJNTjhkX3MxWU81MUgSFgoUMDNCRDI0N0JFMjM0ODREQkRBNEYgAUICCABKCAigqcXYBxAB"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1960F7D-1126-DD29-C231-9CF7E8A5084D}"/>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a:t>ΜΕΛΕΤΗ ΑΣΤΙΚΩΝ ΣΥΓΚΟΙΝΩΝΙΩΝ ΒΟΛΟΥ</a:t>
            </a:r>
          </a:p>
        </p:txBody>
      </p:sp>
      <p:pic>
        <p:nvPicPr>
          <p:cNvPr id="9" name="Θέση εικόνας 8">
            <a:extLst>
              <a:ext uri="{FF2B5EF4-FFF2-40B4-BE49-F238E27FC236}">
                <a16:creationId xmlns:a16="http://schemas.microsoft.com/office/drawing/2014/main" id="{566AF2E8-1304-1BBC-9361-AAA984A5FA14}"/>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14709" b="14709"/>
          <a:stretch/>
        </p:blipFill>
        <p:spPr>
          <a:prstGeom prst="rect">
            <a:avLst/>
          </a:prstGeom>
        </p:spPr>
      </p:pic>
      <p:sp>
        <p:nvSpPr>
          <p:cNvPr id="7" name="Θέση κειμένου 6">
            <a:extLst>
              <a:ext uri="{FF2B5EF4-FFF2-40B4-BE49-F238E27FC236}">
                <a16:creationId xmlns:a16="http://schemas.microsoft.com/office/drawing/2014/main" id="{464F82C4-FFFF-BA5F-02C6-82CDEDE42220}"/>
              </a:ext>
            </a:extLst>
          </p:cNvPr>
          <p:cNvSpPr>
            <a:spLocks noGrp="1"/>
          </p:cNvSpPr>
          <p:nvPr>
            <p:ph type="body" sz="half" idx="2"/>
          </p:nvPr>
        </p:nvSpPr>
        <p:spPr>
          <a:xfrm>
            <a:off x="1097280" y="5907023"/>
            <a:ext cx="10113264" cy="822960"/>
          </a:xfrm>
        </p:spPr>
        <p:txBody>
          <a:bodyPr>
            <a:normAutofit lnSpcReduction="10000"/>
          </a:bodyPr>
          <a:lstStyle/>
          <a:p>
            <a:r>
              <a:rPr lang="el-GR" dirty="0"/>
              <a:t>Πανεπιστήμιο </a:t>
            </a:r>
            <a:r>
              <a:rPr lang="el-GR" dirty="0" err="1"/>
              <a:t>Θεσαλλίας</a:t>
            </a:r>
            <a:r>
              <a:rPr lang="el-GR" dirty="0"/>
              <a:t>- Τμήμα Πολιτικών Μηχανικών</a:t>
            </a:r>
          </a:p>
          <a:p>
            <a:r>
              <a:rPr lang="el-GR" dirty="0"/>
              <a:t>Μάθημα</a:t>
            </a:r>
            <a:r>
              <a:rPr lang="en-US" dirty="0"/>
              <a:t>: </a:t>
            </a:r>
            <a:r>
              <a:rPr lang="el-GR" dirty="0"/>
              <a:t>Συστήματα Αστικών Συγκοινωνιών</a:t>
            </a:r>
            <a:endParaRPr lang="en-US" dirty="0"/>
          </a:p>
          <a:p>
            <a:r>
              <a:rPr lang="el-GR" sz="1600" dirty="0" err="1">
                <a:solidFill>
                  <a:srgbClr val="FEFFFF"/>
                </a:solidFill>
                <a:latin typeface="Calibri" panose="020F0502020204030204" pitchFamily="34" charset="0"/>
                <a:ea typeface="Calibri" panose="020F0502020204030204" pitchFamily="34" charset="0"/>
                <a:cs typeface="Calibri" panose="020F0502020204030204" pitchFamily="34" charset="0"/>
              </a:rPr>
              <a:t>Βαϊνάς</a:t>
            </a:r>
            <a:r>
              <a:rPr lang="el-GR" sz="1600" dirty="0">
                <a:solidFill>
                  <a:srgbClr val="FEFFFF"/>
                </a:solidFill>
                <a:latin typeface="Calibri" panose="020F0502020204030204" pitchFamily="34" charset="0"/>
                <a:ea typeface="Calibri" panose="020F0502020204030204" pitchFamily="34" charset="0"/>
                <a:cs typeface="Calibri" panose="020F0502020204030204" pitchFamily="34" charset="0"/>
              </a:rPr>
              <a:t> Δημήτριος, Γιαλούρης Δημήτριος, </a:t>
            </a:r>
            <a:r>
              <a:rPr lang="el-GR" sz="1600" dirty="0" err="1">
                <a:solidFill>
                  <a:srgbClr val="FEFFFF"/>
                </a:solidFill>
                <a:latin typeface="Calibri" panose="020F0502020204030204" pitchFamily="34" charset="0"/>
                <a:ea typeface="Calibri" panose="020F0502020204030204" pitchFamily="34" charset="0"/>
                <a:cs typeface="Calibri" panose="020F0502020204030204" pitchFamily="34" charset="0"/>
              </a:rPr>
              <a:t>Γκουγκουλής</a:t>
            </a:r>
            <a:r>
              <a:rPr lang="el-GR" sz="1600" dirty="0">
                <a:solidFill>
                  <a:srgbClr val="FEFFFF"/>
                </a:solidFill>
                <a:latin typeface="Calibri" panose="020F0502020204030204" pitchFamily="34" charset="0"/>
                <a:ea typeface="Calibri" panose="020F0502020204030204" pitchFamily="34" charset="0"/>
                <a:cs typeface="Calibri" panose="020F0502020204030204" pitchFamily="34" charset="0"/>
              </a:rPr>
              <a:t> Παύλος, </a:t>
            </a:r>
            <a:r>
              <a:rPr lang="el-GR" sz="1600" dirty="0" err="1">
                <a:solidFill>
                  <a:srgbClr val="FEFFFF"/>
                </a:solidFill>
                <a:latin typeface="Calibri" panose="020F0502020204030204" pitchFamily="34" charset="0"/>
                <a:ea typeface="Calibri" panose="020F0502020204030204" pitchFamily="34" charset="0"/>
                <a:cs typeface="Calibri" panose="020F0502020204030204" pitchFamily="34" charset="0"/>
              </a:rPr>
              <a:t>Κάλλης</a:t>
            </a:r>
            <a:r>
              <a:rPr lang="el-GR" sz="1600" dirty="0">
                <a:solidFill>
                  <a:srgbClr val="FEFFFF"/>
                </a:solidFill>
                <a:latin typeface="Calibri" panose="020F0502020204030204" pitchFamily="34" charset="0"/>
                <a:ea typeface="Calibri" panose="020F0502020204030204" pitchFamily="34" charset="0"/>
                <a:cs typeface="Calibri" panose="020F0502020204030204" pitchFamily="34" charset="0"/>
              </a:rPr>
              <a:t> Κυριαζής</a:t>
            </a:r>
            <a:r>
              <a:rPr lang="en-US" sz="1600" dirty="0">
                <a:solidFill>
                  <a:srgbClr val="FEFFFF"/>
                </a:solidFill>
                <a:latin typeface="Calibri" panose="020F0502020204030204" pitchFamily="34" charset="0"/>
                <a:ea typeface="Calibri" panose="020F0502020204030204" pitchFamily="34" charset="0"/>
                <a:cs typeface="Calibri" panose="020F0502020204030204" pitchFamily="34" charset="0"/>
              </a:rPr>
              <a:t>-</a:t>
            </a:r>
            <a:r>
              <a:rPr lang="el-GR" sz="1600" dirty="0">
                <a:solidFill>
                  <a:srgbClr val="FEFFFF"/>
                </a:solidFill>
                <a:latin typeface="Calibri" panose="020F0502020204030204" pitchFamily="34" charset="0"/>
                <a:ea typeface="Calibri" panose="020F0502020204030204" pitchFamily="34" charset="0"/>
                <a:cs typeface="Calibri" panose="020F0502020204030204" pitchFamily="34" charset="0"/>
              </a:rPr>
              <a:t>Δημήτριος</a:t>
            </a:r>
          </a:p>
          <a:p>
            <a:endParaRPr lang="el-GR" dirty="0"/>
          </a:p>
        </p:txBody>
      </p:sp>
    </p:spTree>
    <p:extLst>
      <p:ext uri="{BB962C8B-B14F-4D97-AF65-F5344CB8AC3E}">
        <p14:creationId xmlns:p14="http://schemas.microsoft.com/office/powerpoint/2010/main" val="3290732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F7FA-57B0-6AA4-F014-C51085CF3A50}"/>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C01FA705-DD07-7D72-D5AD-7D9BCFD04E0F}"/>
              </a:ext>
            </a:extLst>
          </p:cNvPr>
          <p:cNvSpPr>
            <a:spLocks noGrp="1"/>
          </p:cNvSpPr>
          <p:nvPr>
            <p:ph type="title"/>
          </p:nvPr>
        </p:nvSpPr>
        <p:spPr>
          <a:xfrm>
            <a:off x="4041337" y="591151"/>
            <a:ext cx="4109326" cy="752514"/>
          </a:xfrm>
        </p:spPr>
        <p:txBody>
          <a:bodyPr>
            <a:normAutofit fontScale="90000"/>
          </a:bodyPr>
          <a:lstStyle/>
          <a:p>
            <a:pPr algn="ctr"/>
            <a:r>
              <a:rPr lang="el-GR" dirty="0"/>
              <a:t>ΔΕΙΓΜΑΤΟΛΗΨΙΑ(1)</a:t>
            </a:r>
          </a:p>
        </p:txBody>
      </p:sp>
      <p:sp>
        <p:nvSpPr>
          <p:cNvPr id="3" name="Θέση περιεχομένου 2">
            <a:extLst>
              <a:ext uri="{FF2B5EF4-FFF2-40B4-BE49-F238E27FC236}">
                <a16:creationId xmlns:a16="http://schemas.microsoft.com/office/drawing/2014/main" id="{24D43165-2408-CAF7-6DA3-423EFF7E077E}"/>
              </a:ext>
            </a:extLst>
          </p:cNvPr>
          <p:cNvSpPr>
            <a:spLocks noGrp="1"/>
          </p:cNvSpPr>
          <p:nvPr>
            <p:ph idx="1"/>
          </p:nvPr>
        </p:nvSpPr>
        <p:spPr>
          <a:xfrm>
            <a:off x="2005781" y="2340077"/>
            <a:ext cx="8180438" cy="2458065"/>
          </a:xfrm>
        </p:spPr>
        <p:txBody>
          <a:bodyPr>
            <a:normAutofit/>
          </a:bodyPr>
          <a:lstStyle/>
          <a:p>
            <a:pPr marL="0" indent="0" algn="ctr">
              <a:buNone/>
            </a:pPr>
            <a:r>
              <a:rPr lang="el-GR" dirty="0"/>
              <a:t>Η δειγματοληψία πραγματοποιήθηκε την Τετάρτη 30/10/2024, από τις 7:30 έως τις 9:30, υπό ευνοϊκές καιρικές συνθήκες. Δημιουργήθηκαν δύο ομάδες των δύο ατόμων, με την πρώτη να συλλέγει δεδομένα στη στάση Παύλου Μελά και τη δεύτερη κατά μήκος της διαδρομής της γραμμής 2 από την αφετηρία μέχρι το Πανεπιστήμιο. Στη συνέχεια, περιγράφεται η συλλογή των δεδομένων για κάθε περίπτωση.</a:t>
            </a:r>
          </a:p>
          <a:p>
            <a:pPr algn="ctr"/>
            <a:endParaRPr lang="en-US" dirty="0"/>
          </a:p>
        </p:txBody>
      </p:sp>
    </p:spTree>
    <p:extLst>
      <p:ext uri="{BB962C8B-B14F-4D97-AF65-F5344CB8AC3E}">
        <p14:creationId xmlns:p14="http://schemas.microsoft.com/office/powerpoint/2010/main" val="156111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C7105EF-8FFE-E9E2-72C4-CEFF05410B71}"/>
              </a:ext>
            </a:extLst>
          </p:cNvPr>
          <p:cNvSpPr>
            <a:spLocks noGrp="1"/>
          </p:cNvSpPr>
          <p:nvPr>
            <p:ph type="title"/>
          </p:nvPr>
        </p:nvSpPr>
        <p:spPr>
          <a:xfrm>
            <a:off x="2592926" y="624110"/>
            <a:ext cx="4790008" cy="1280890"/>
          </a:xfrm>
        </p:spPr>
        <p:txBody>
          <a:bodyPr>
            <a:normAutofit/>
          </a:bodyPr>
          <a:lstStyle/>
          <a:p>
            <a:r>
              <a:rPr lang="el-GR" dirty="0"/>
              <a:t>ΔΕΙΓΜΑΤΟΛΗΨΙΑ(2)</a:t>
            </a:r>
          </a:p>
        </p:txBody>
      </p:sp>
      <p:sp>
        <p:nvSpPr>
          <p:cNvPr id="3" name="Θέση περιεχομένου 2">
            <a:extLst>
              <a:ext uri="{FF2B5EF4-FFF2-40B4-BE49-F238E27FC236}">
                <a16:creationId xmlns:a16="http://schemas.microsoft.com/office/drawing/2014/main" id="{83D63801-7F41-7D22-9BE1-BDEC55757233}"/>
              </a:ext>
            </a:extLst>
          </p:cNvPr>
          <p:cNvSpPr>
            <a:spLocks noGrp="1"/>
          </p:cNvSpPr>
          <p:nvPr>
            <p:ph idx="1"/>
          </p:nvPr>
        </p:nvSpPr>
        <p:spPr>
          <a:xfrm>
            <a:off x="2589213" y="2040467"/>
            <a:ext cx="4802188" cy="3870755"/>
          </a:xfrm>
        </p:spPr>
        <p:txBody>
          <a:bodyPr>
            <a:normAutofit/>
          </a:bodyPr>
          <a:lstStyle/>
          <a:p>
            <a:pPr>
              <a:lnSpc>
                <a:spcPct val="90000"/>
              </a:lnSpc>
            </a:pPr>
            <a:r>
              <a:rPr lang="el-GR" sz="1400" b="1" dirty="0"/>
              <a:t>Ομάδα 1( Στάση)</a:t>
            </a:r>
            <a:r>
              <a:rPr lang="en-US" sz="1400" b="1" dirty="0"/>
              <a:t>:</a:t>
            </a:r>
            <a:endParaRPr lang="el-GR" sz="1400" b="1" dirty="0"/>
          </a:p>
          <a:p>
            <a:pPr marL="0" indent="0">
              <a:lnSpc>
                <a:spcPct val="90000"/>
              </a:lnSpc>
              <a:buNone/>
            </a:pPr>
            <a:r>
              <a:rPr lang="el-GR" sz="1400" dirty="0"/>
              <a:t>Η ομάδα που ανέλαβε τη μέτρηση στη στάση ξεκίνησε στις 7:30 π.μ., καταγράφοντας τις επιβιβάσεις, αποβιβάσεις, τις </a:t>
            </a:r>
            <a:r>
              <a:rPr lang="el-GR" sz="1400" dirty="0" err="1"/>
              <a:t>χρονοαποστάσεις</a:t>
            </a:r>
            <a:r>
              <a:rPr lang="el-GR" sz="1400" dirty="0"/>
              <a:t>, τη συχνότητα των δρομολογίων και την ύπαρξη παρκαρισμένων οχημάτων. Επίσης, σημειώθηκε αν το λεωφορείο ήταν στη </a:t>
            </a:r>
            <a:r>
              <a:rPr lang="el-GR" sz="1400" dirty="0" err="1"/>
              <a:t>λεωφορειολωρίδα</a:t>
            </a:r>
            <a:r>
              <a:rPr lang="el-GR" sz="1400" dirty="0"/>
              <a:t>. Συνολικά, 44 άτομα επιβιβάστηκαν και 73 αποβιβάστηκαν.</a:t>
            </a:r>
          </a:p>
          <a:p>
            <a:pPr marL="0" indent="0">
              <a:lnSpc>
                <a:spcPct val="90000"/>
              </a:lnSpc>
              <a:buNone/>
            </a:pPr>
            <a:endParaRPr lang="el-GR" sz="1400" dirty="0"/>
          </a:p>
          <a:p>
            <a:pPr marL="0" indent="0">
              <a:lnSpc>
                <a:spcPct val="90000"/>
              </a:lnSpc>
              <a:buNone/>
            </a:pPr>
            <a:r>
              <a:rPr lang="el-GR" sz="1400" b="1" dirty="0"/>
              <a:t>ΣΗΜΕΙΩΣΗ</a:t>
            </a:r>
            <a:r>
              <a:rPr lang="en-US" sz="1400" b="1" dirty="0"/>
              <a:t>:</a:t>
            </a:r>
            <a:r>
              <a:rPr lang="el-GR" sz="1400" dirty="0"/>
              <a:t>Κατά την διάρκεια των μετρήσεων παρατηρήθηκε συχνά παράνομη στάθμευση οχημάτων κοντά στη στάση, με αποτέλεσμα το λεωφορείο να αναγκάζεται σε ελιγμούς εντός και εκτός της </a:t>
            </a:r>
            <a:r>
              <a:rPr lang="el-GR" sz="1400" dirty="0" err="1"/>
              <a:t>λεωφορειολωρίδας</a:t>
            </a:r>
            <a:r>
              <a:rPr lang="el-GR" sz="1400" dirty="0"/>
              <a:t>. Επίσης, συχνά εμπόδιζαν τη διέλευση </a:t>
            </a:r>
            <a:r>
              <a:rPr lang="el-GR" sz="1400" dirty="0" err="1"/>
              <a:t>βαρέα</a:t>
            </a:r>
            <a:r>
              <a:rPr lang="el-GR" sz="1400" dirty="0"/>
              <a:t> οχήματα με φορτίο δομικών υλικών λόγω εργοταξίου στην οδό Κουταρέλια.</a:t>
            </a:r>
            <a:endParaRPr lang="el-GR" sz="1400" b="1" dirty="0"/>
          </a:p>
        </p:txBody>
      </p:sp>
      <p:pic>
        <p:nvPicPr>
          <p:cNvPr id="6" name="Εικόνα 5">
            <a:extLst>
              <a:ext uri="{FF2B5EF4-FFF2-40B4-BE49-F238E27FC236}">
                <a16:creationId xmlns:a16="http://schemas.microsoft.com/office/drawing/2014/main" id="{3BD4BA8E-20D5-11B3-71C4-C7F2DE0CE2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92194" y="1486894"/>
            <a:ext cx="1706880" cy="2276475"/>
          </a:xfrm>
          <a:prstGeom prst="rect">
            <a:avLst/>
          </a:prstGeom>
          <a:noFill/>
          <a:ln>
            <a:noFill/>
          </a:ln>
          <a:effectLst>
            <a:outerShdw blurRad="50800" dist="38100" dir="2700000" algn="tl" rotWithShape="0">
              <a:prstClr val="black">
                <a:alpha val="40000"/>
              </a:prstClr>
            </a:outerShdw>
          </a:effectLst>
        </p:spPr>
      </p:pic>
      <p:pic>
        <p:nvPicPr>
          <p:cNvPr id="7" name="Εικόνα 6">
            <a:extLst>
              <a:ext uri="{FF2B5EF4-FFF2-40B4-BE49-F238E27FC236}">
                <a16:creationId xmlns:a16="http://schemas.microsoft.com/office/drawing/2014/main" id="{A2C8244E-6D40-1CD3-5971-31EDF73AB5B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22028" y="1505944"/>
            <a:ext cx="1692910" cy="2257425"/>
          </a:xfrm>
          <a:prstGeom prst="rect">
            <a:avLst/>
          </a:prstGeom>
          <a:noFill/>
          <a:ln>
            <a:noFill/>
          </a:ln>
          <a:effectLst>
            <a:outerShdw blurRad="50800" dist="38100" dir="2700000" algn="tl" rotWithShape="0">
              <a:prstClr val="black">
                <a:alpha val="40000"/>
              </a:prstClr>
            </a:outerShdw>
          </a:effectLst>
        </p:spPr>
      </p:pic>
      <p:pic>
        <p:nvPicPr>
          <p:cNvPr id="8" name="Εικόνα 7" descr="Εικόνα που περιέχει εξωτερικός χώρος/ύπαιθρος, χερσαίο όχημα, όχημα, τροχός&#10;&#10;Περιγραφή που δημιουργήθηκε αυτόματα">
            <a:extLst>
              <a:ext uri="{FF2B5EF4-FFF2-40B4-BE49-F238E27FC236}">
                <a16:creationId xmlns:a16="http://schemas.microsoft.com/office/drawing/2014/main" id="{29756F90-B0D6-02F0-2DEB-D0F44FF26A1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58733" y="3991178"/>
            <a:ext cx="1809750" cy="2413000"/>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09653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2F33E8D-B68C-F27C-E0EC-71C211475233}"/>
              </a:ext>
            </a:extLst>
          </p:cNvPr>
          <p:cNvSpPr>
            <a:spLocks noGrp="1"/>
          </p:cNvSpPr>
          <p:nvPr>
            <p:ph type="title"/>
          </p:nvPr>
        </p:nvSpPr>
        <p:spPr>
          <a:xfrm>
            <a:off x="3828269" y="653607"/>
            <a:ext cx="4535462" cy="831064"/>
          </a:xfrm>
        </p:spPr>
        <p:txBody>
          <a:bodyPr/>
          <a:lstStyle/>
          <a:p>
            <a:r>
              <a:rPr lang="el-GR" dirty="0"/>
              <a:t>ΔΕΙΓΜΑΤΟΛΗΨΙΑ(3)</a:t>
            </a:r>
          </a:p>
        </p:txBody>
      </p:sp>
      <p:sp>
        <p:nvSpPr>
          <p:cNvPr id="3" name="Θέση περιεχομένου 2">
            <a:extLst>
              <a:ext uri="{FF2B5EF4-FFF2-40B4-BE49-F238E27FC236}">
                <a16:creationId xmlns:a16="http://schemas.microsoft.com/office/drawing/2014/main" id="{59197CB7-64D1-24B9-AF25-927834E7DB01}"/>
              </a:ext>
            </a:extLst>
          </p:cNvPr>
          <p:cNvSpPr>
            <a:spLocks noGrp="1"/>
          </p:cNvSpPr>
          <p:nvPr>
            <p:ph idx="1"/>
          </p:nvPr>
        </p:nvSpPr>
        <p:spPr>
          <a:xfrm>
            <a:off x="1638300" y="2064774"/>
            <a:ext cx="8915400" cy="3777622"/>
          </a:xfrm>
        </p:spPr>
        <p:txBody>
          <a:bodyPr>
            <a:normAutofit lnSpcReduction="10000"/>
          </a:bodyPr>
          <a:lstStyle/>
          <a:p>
            <a:r>
              <a:rPr lang="el-GR" b="1" dirty="0"/>
              <a:t>Ομάδα 2 (Λεωφορείο)</a:t>
            </a:r>
            <a:r>
              <a:rPr lang="en-US" b="1" dirty="0"/>
              <a:t>:</a:t>
            </a:r>
            <a:endParaRPr lang="el-GR" b="1" dirty="0"/>
          </a:p>
          <a:p>
            <a:pPr marL="0" indent="0">
              <a:buNone/>
            </a:pPr>
            <a:r>
              <a:rPr lang="el-GR" dirty="0"/>
              <a:t>Η 2η ομάδα επιβιβάστηκε στο λεωφορείο της γραμμής 2 στις 7:35 π.μ. και πραγματοποίησε 4 δρομολόγια, καταγράφοντας 129 επιβάτες. Μετρήθηκαν οι χρόνοι παραμονής στις στάσεις, οι χρόνοι μετάβασης και η χρήση λεωφορειολωρίδας, με συνολική διάρκεια μέτρησης 2 ώρες και 9 λεπτά.</a:t>
            </a:r>
          </a:p>
          <a:p>
            <a:pPr marL="0" indent="0">
              <a:buNone/>
            </a:pPr>
            <a:endParaRPr lang="el-GR" dirty="0"/>
          </a:p>
          <a:p>
            <a:pPr marL="0" indent="0">
              <a:buNone/>
            </a:pPr>
            <a:r>
              <a:rPr lang="el-GR" b="1" dirty="0"/>
              <a:t>ΣΗΜΕΙΩΣΗ</a:t>
            </a:r>
            <a:r>
              <a:rPr lang="en-US" b="1" dirty="0"/>
              <a:t>:</a:t>
            </a:r>
            <a:r>
              <a:rPr lang="el-GR" dirty="0"/>
              <a:t>Στο δρομολόγιο προς Αμπελόκηπους, η πλειοψηφία των επιβατών ήταν νεαρής ηλικίας (15-25 ετών), με πολλές αποβιβάσεις κοντά σε σχολεία και το Πανεπιστήμιο Θεσσαλίας. Επίσης, παρατηρήθηκε μεγάλος αριθμός σταθμευμένων οχημάτων σε στάσεις των οδών Αναλήψεως και Αναπαύσεως, αναγκάζοντας το λεωφορείο να σταματάει πιο μακριά από το κράσπεδο, με αποτέλεσμα τη διακοπή κυκλοφορίας και δυσκολία στην προσβασιμότητα των επιβατών</a:t>
            </a:r>
            <a:endParaRPr lang="el-GR" b="1" dirty="0"/>
          </a:p>
        </p:txBody>
      </p:sp>
    </p:spTree>
    <p:extLst>
      <p:ext uri="{BB962C8B-B14F-4D97-AF65-F5344CB8AC3E}">
        <p14:creationId xmlns:p14="http://schemas.microsoft.com/office/powerpoint/2010/main" val="613012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6D0D9E5-100C-085E-579E-790BE00BAEF9}"/>
              </a:ext>
            </a:extLst>
          </p:cNvPr>
          <p:cNvSpPr>
            <a:spLocks noGrp="1"/>
          </p:cNvSpPr>
          <p:nvPr>
            <p:ph type="title"/>
          </p:nvPr>
        </p:nvSpPr>
        <p:spPr>
          <a:xfrm>
            <a:off x="1530354" y="768445"/>
            <a:ext cx="3779066" cy="673748"/>
          </a:xfrm>
        </p:spPr>
        <p:txBody>
          <a:bodyPr>
            <a:normAutofit fontScale="90000"/>
          </a:bodyPr>
          <a:lstStyle/>
          <a:p>
            <a:r>
              <a:rPr lang="el-GR" sz="3200" dirty="0"/>
              <a:t>ΔΕΙΓΜΑΤΟΛΗΨΙΑ(4)</a:t>
            </a:r>
          </a:p>
        </p:txBody>
      </p:sp>
      <p:sp>
        <p:nvSpPr>
          <p:cNvPr id="3" name="Θέση περιεχομένου 2">
            <a:extLst>
              <a:ext uri="{FF2B5EF4-FFF2-40B4-BE49-F238E27FC236}">
                <a16:creationId xmlns:a16="http://schemas.microsoft.com/office/drawing/2014/main" id="{3A4C1554-8C10-641B-934F-D9DEFD945F73}"/>
              </a:ext>
            </a:extLst>
          </p:cNvPr>
          <p:cNvSpPr>
            <a:spLocks noGrp="1"/>
          </p:cNvSpPr>
          <p:nvPr>
            <p:ph idx="1"/>
          </p:nvPr>
        </p:nvSpPr>
        <p:spPr>
          <a:xfrm>
            <a:off x="1369324" y="1982875"/>
            <a:ext cx="3701960" cy="4015991"/>
          </a:xfrm>
        </p:spPr>
        <p:txBody>
          <a:bodyPr>
            <a:normAutofit/>
          </a:bodyPr>
          <a:lstStyle/>
          <a:p>
            <a:pPr>
              <a:lnSpc>
                <a:spcPct val="90000"/>
              </a:lnSpc>
            </a:pPr>
            <a:r>
              <a:rPr lang="el-GR" sz="1600" b="1" dirty="0">
                <a:solidFill>
                  <a:srgbClr val="000000"/>
                </a:solidFill>
              </a:rPr>
              <a:t>Ερωτηματολόγια</a:t>
            </a:r>
            <a:r>
              <a:rPr lang="en-US" sz="1600" b="1" dirty="0">
                <a:solidFill>
                  <a:srgbClr val="000000"/>
                </a:solidFill>
              </a:rPr>
              <a:t>:</a:t>
            </a:r>
            <a:endParaRPr lang="el-GR" sz="1600" b="1" dirty="0">
              <a:solidFill>
                <a:srgbClr val="000000"/>
              </a:solidFill>
            </a:endParaRPr>
          </a:p>
          <a:p>
            <a:pPr marL="0" indent="0">
              <a:lnSpc>
                <a:spcPct val="90000"/>
              </a:lnSpc>
              <a:buNone/>
            </a:pPr>
            <a:r>
              <a:rPr lang="el-GR" sz="1600" dirty="0">
                <a:solidFill>
                  <a:srgbClr val="000000"/>
                </a:solidFill>
              </a:rPr>
              <a:t>Οι δύο ομάδες συλλέξαν δεδομένα μέσω ερωτηματολογίου, όπου 62 από τους 75 ερωτηθέντες (82,7%) απάντησαν σε ερωτήσεις σχετικά με τη συχνότητα χρήσης λεωφορείου, τον χρόνο μετακίνησης, την αξιοπιστία των δρομολογίων, την καθαριότητα, την τιμή του εισιτηρίου, την άνεση, την ασφάλεια, την απόσταση από τη στάση και τη συνολική ικανοποίηση από τις υπηρεσίες. Τα αποτελέσματα αναλύονται και σχολιάζονται παρακάτω.</a:t>
            </a:r>
            <a:endParaRPr lang="el-GR" sz="1600" b="1" dirty="0">
              <a:solidFill>
                <a:srgbClr val="000000"/>
              </a:solidFill>
            </a:endParaRPr>
          </a:p>
        </p:txBody>
      </p:sp>
      <p:pic>
        <p:nvPicPr>
          <p:cNvPr id="5" name="Εικόνα 4">
            <a:extLst>
              <a:ext uri="{FF2B5EF4-FFF2-40B4-BE49-F238E27FC236}">
                <a16:creationId xmlns:a16="http://schemas.microsoft.com/office/drawing/2014/main" id="{1957CB85-63C1-06CC-497A-89E18420C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309421" y="982226"/>
            <a:ext cx="6479456" cy="5016640"/>
          </a:xfrm>
          <a:prstGeom prst="rect">
            <a:avLst/>
          </a:prstGeom>
          <a:noFill/>
        </p:spPr>
      </p:pic>
    </p:spTree>
    <p:extLst>
      <p:ext uri="{BB962C8B-B14F-4D97-AF65-F5344CB8AC3E}">
        <p14:creationId xmlns:p14="http://schemas.microsoft.com/office/powerpoint/2010/main" val="2024214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E72D5916-9B9C-56AD-1F21-FA48DC38ECAA}"/>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74B6B67-D546-EA19-B414-7606965D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CB9FE736-B1BF-0572-5F2F-1FA08AE2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8564ECC3-D544-CEB5-49CE-F6DEAAC06E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E1942365-50DA-BDF9-6D82-7A3B966B6E0A}"/>
              </a:ext>
            </a:extLst>
          </p:cNvPr>
          <p:cNvPicPr>
            <a:picLocks noChangeAspect="1"/>
          </p:cNvPicPr>
          <p:nvPr/>
        </p:nvPicPr>
        <p:blipFill>
          <a:blip r:embed="rId2">
            <a:extLst>
              <a:ext uri="{28A0092B-C50C-407E-A947-70E740481C1C}">
                <a14:useLocalDpi xmlns:a14="http://schemas.microsoft.com/office/drawing/2010/main" val="0"/>
              </a:ext>
            </a:extLst>
          </a:blip>
          <a:srcRect t="21875" b="21875"/>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C79B780B-12A6-26A3-7427-23731DE6C38B}"/>
              </a:ext>
            </a:extLst>
          </p:cNvPr>
          <p:cNvSpPr>
            <a:spLocks noGrp="1"/>
          </p:cNvSpPr>
          <p:nvPr>
            <p:ph type="title"/>
          </p:nvPr>
        </p:nvSpPr>
        <p:spPr>
          <a:xfrm>
            <a:off x="1207657" y="1484675"/>
            <a:ext cx="8339466" cy="2858724"/>
          </a:xfrm>
        </p:spPr>
        <p:txBody>
          <a:bodyPr vert="horz" lIns="91440" tIns="45720" rIns="91440" bIns="45720" rtlCol="0" anchor="b">
            <a:normAutofit fontScale="90000"/>
          </a:bodyPr>
          <a:lstStyle/>
          <a:p>
            <a:r>
              <a:rPr lang="el-GR" sz="8000" dirty="0"/>
              <a:t>ΑΝΑΛΥΣΗ-ΕΠΕΞΕΡΓΑΣΙΑ ΔΕΔΟΜΕΝΩΝ(ΣΤΑΣΗ)</a:t>
            </a:r>
            <a:endParaRPr lang="en-US" sz="8000" dirty="0"/>
          </a:p>
        </p:txBody>
      </p:sp>
      <p:cxnSp>
        <p:nvCxnSpPr>
          <p:cNvPr id="33" name="Straight Connector 32">
            <a:extLst>
              <a:ext uri="{FF2B5EF4-FFF2-40B4-BE49-F238E27FC236}">
                <a16:creationId xmlns:a16="http://schemas.microsoft.com/office/drawing/2014/main" id="{F20DF159-FB1E-BD54-493A-56A6406BD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F2CC64C-FFE3-7902-DD6C-D0688D850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C26D293A-23E7-1B79-19B6-9CA4BA428D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260266727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1CE4DF4-A94C-9DBD-B3B4-0D55B42F434D}"/>
              </a:ext>
            </a:extLst>
          </p:cNvPr>
          <p:cNvSpPr>
            <a:spLocks noGrp="1"/>
          </p:cNvSpPr>
          <p:nvPr>
            <p:ph type="title"/>
          </p:nvPr>
        </p:nvSpPr>
        <p:spPr>
          <a:xfrm>
            <a:off x="1687669" y="624110"/>
            <a:ext cx="4137059" cy="1280890"/>
          </a:xfrm>
        </p:spPr>
        <p:txBody>
          <a:bodyPr>
            <a:normAutofit/>
          </a:bodyPr>
          <a:lstStyle/>
          <a:p>
            <a:pPr>
              <a:lnSpc>
                <a:spcPct val="90000"/>
              </a:lnSpc>
            </a:pPr>
            <a:r>
              <a:rPr lang="el-GR" sz="2700" dirty="0"/>
              <a:t>ΑΝΑΛΥΣΗ-ΕΠΕΞΕΡΓΑΣΙΑ ΔΕΔΟΜΕΝΩΝ(1)</a:t>
            </a:r>
          </a:p>
        </p:txBody>
      </p:sp>
      <p:sp>
        <p:nvSpPr>
          <p:cNvPr id="3" name="Θέση περιεχομένου 2">
            <a:extLst>
              <a:ext uri="{FF2B5EF4-FFF2-40B4-BE49-F238E27FC236}">
                <a16:creationId xmlns:a16="http://schemas.microsoft.com/office/drawing/2014/main" id="{31E67ED4-8B33-0D88-745F-4A5269F20CF6}"/>
              </a:ext>
            </a:extLst>
          </p:cNvPr>
          <p:cNvSpPr>
            <a:spLocks noGrp="1"/>
          </p:cNvSpPr>
          <p:nvPr>
            <p:ph idx="1"/>
          </p:nvPr>
        </p:nvSpPr>
        <p:spPr>
          <a:xfrm>
            <a:off x="1687670" y="2053212"/>
            <a:ext cx="3396394" cy="3963540"/>
          </a:xfrm>
        </p:spPr>
        <p:txBody>
          <a:bodyPr>
            <a:normAutofit/>
          </a:bodyPr>
          <a:lstStyle/>
          <a:p>
            <a:pPr marL="0" indent="0">
              <a:buNone/>
            </a:pPr>
            <a:r>
              <a:rPr lang="el-GR" sz="1600" dirty="0">
                <a:solidFill>
                  <a:srgbClr val="000000"/>
                </a:solidFill>
              </a:rPr>
              <a:t>Η ανάλυση δεδομένων έγινε στο R </a:t>
            </a:r>
            <a:r>
              <a:rPr lang="el-GR" sz="1600" dirty="0" err="1">
                <a:solidFill>
                  <a:srgbClr val="000000"/>
                </a:solidFill>
              </a:rPr>
              <a:t>Studio</a:t>
            </a:r>
            <a:r>
              <a:rPr lang="el-GR" sz="1600" dirty="0">
                <a:solidFill>
                  <a:srgbClr val="000000"/>
                </a:solidFill>
              </a:rPr>
              <a:t>, χρησιμοποιώντας τη γλώσσα R και εξειδικευμένα πακέτα για διαχείριση, μετασχηματισμό και </a:t>
            </a:r>
            <a:r>
              <a:rPr lang="el-GR" sz="1600" dirty="0" err="1">
                <a:solidFill>
                  <a:srgbClr val="000000"/>
                </a:solidFill>
              </a:rPr>
              <a:t>οπτικοποίηση</a:t>
            </a:r>
            <a:r>
              <a:rPr lang="el-GR" sz="1600" dirty="0">
                <a:solidFill>
                  <a:srgbClr val="000000"/>
                </a:solidFill>
              </a:rPr>
              <a:t> δεδομένων. Το R </a:t>
            </a:r>
            <a:r>
              <a:rPr lang="el-GR" sz="1600" dirty="0" err="1">
                <a:solidFill>
                  <a:srgbClr val="000000"/>
                </a:solidFill>
              </a:rPr>
              <a:t>Studio</a:t>
            </a:r>
            <a:r>
              <a:rPr lang="el-GR" sz="1600" dirty="0">
                <a:solidFill>
                  <a:srgbClr val="000000"/>
                </a:solidFill>
              </a:rPr>
              <a:t> διευκόλυνε την αυτοματοποίηση και τη βελτίωση της ακρίβειας.</a:t>
            </a:r>
          </a:p>
        </p:txBody>
      </p:sp>
      <p:pic>
        <p:nvPicPr>
          <p:cNvPr id="4" name="Εικόνα 3" descr="Εικόνα που περιέχει κείμενο, στιγμιότυπο οθόνης, λογισμικό, γραμματοσειρά&#10;&#10;Περιγραφή που δημιουργήθηκε αυτόματα">
            <a:extLst>
              <a:ext uri="{FF2B5EF4-FFF2-40B4-BE49-F238E27FC236}">
                <a16:creationId xmlns:a16="http://schemas.microsoft.com/office/drawing/2014/main" id="{9CBBCB55-15B1-B062-224F-DBBBBD06E58F}"/>
              </a:ext>
            </a:extLst>
          </p:cNvPr>
          <p:cNvPicPr>
            <a:picLocks noChangeAspect="1"/>
          </p:cNvPicPr>
          <p:nvPr/>
        </p:nvPicPr>
        <p:blipFill>
          <a:blip r:embed="rId2"/>
          <a:stretch>
            <a:fillRect/>
          </a:stretch>
        </p:blipFill>
        <p:spPr>
          <a:xfrm>
            <a:off x="5824728" y="1573570"/>
            <a:ext cx="5718815" cy="3762105"/>
          </a:xfrm>
          <a:prstGeom prst="rect">
            <a:avLst/>
          </a:prstGeom>
        </p:spPr>
      </p:pic>
    </p:spTree>
    <p:extLst>
      <p:ext uri="{BB962C8B-B14F-4D97-AF65-F5344CB8AC3E}">
        <p14:creationId xmlns:p14="http://schemas.microsoft.com/office/powerpoint/2010/main" val="1391461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0A3FBC6-6EDE-7566-0524-3E6789C976FF}"/>
              </a:ext>
            </a:extLst>
          </p:cNvPr>
          <p:cNvSpPr>
            <a:spLocks noGrp="1"/>
          </p:cNvSpPr>
          <p:nvPr>
            <p:ph type="title"/>
          </p:nvPr>
        </p:nvSpPr>
        <p:spPr>
          <a:xfrm>
            <a:off x="1687669" y="624110"/>
            <a:ext cx="4137059" cy="1280890"/>
          </a:xfrm>
        </p:spPr>
        <p:txBody>
          <a:bodyPr>
            <a:normAutofit/>
          </a:bodyPr>
          <a:lstStyle/>
          <a:p>
            <a:pPr>
              <a:lnSpc>
                <a:spcPct val="90000"/>
              </a:lnSpc>
            </a:pPr>
            <a:r>
              <a:rPr lang="el-GR" sz="2700" dirty="0"/>
              <a:t>ΑΝΑΛΥΣΗ-ΕΠΕΞΕΡΓΑΣΙΑ ΔΕΔΟΜΕΝΩΝ(</a:t>
            </a:r>
            <a:r>
              <a:rPr lang="en-US" sz="2700" dirty="0"/>
              <a:t>2</a:t>
            </a:r>
            <a:r>
              <a:rPr lang="el-GR" sz="2700" dirty="0"/>
              <a:t>)</a:t>
            </a:r>
          </a:p>
        </p:txBody>
      </p:sp>
      <p:sp>
        <p:nvSpPr>
          <p:cNvPr id="3" name="Θέση περιεχομένου 2">
            <a:extLst>
              <a:ext uri="{FF2B5EF4-FFF2-40B4-BE49-F238E27FC236}">
                <a16:creationId xmlns:a16="http://schemas.microsoft.com/office/drawing/2014/main" id="{E59BE59D-E3EF-D067-1E1A-BD069C0324BF}"/>
              </a:ext>
            </a:extLst>
          </p:cNvPr>
          <p:cNvSpPr>
            <a:spLocks noGrp="1"/>
          </p:cNvSpPr>
          <p:nvPr>
            <p:ph idx="1"/>
          </p:nvPr>
        </p:nvSpPr>
        <p:spPr>
          <a:xfrm>
            <a:off x="1402602" y="2117127"/>
            <a:ext cx="3842637" cy="3777622"/>
          </a:xfrm>
        </p:spPr>
        <p:txBody>
          <a:bodyPr>
            <a:normAutofit/>
          </a:bodyPr>
          <a:lstStyle/>
          <a:p>
            <a:r>
              <a:rPr lang="el-GR" sz="1600" b="1" dirty="0">
                <a:solidFill>
                  <a:srgbClr val="000000"/>
                </a:solidFill>
              </a:rPr>
              <a:t>Αποτελέσματα </a:t>
            </a:r>
            <a:r>
              <a:rPr lang="en-US" sz="1600" b="1" dirty="0" err="1">
                <a:solidFill>
                  <a:srgbClr val="000000"/>
                </a:solidFill>
              </a:rPr>
              <a:t>Annova</a:t>
            </a:r>
            <a:r>
              <a:rPr lang="en-US" sz="1600" b="1" dirty="0">
                <a:solidFill>
                  <a:srgbClr val="000000"/>
                </a:solidFill>
              </a:rPr>
              <a:t> Test:</a:t>
            </a:r>
            <a:endParaRPr lang="el-GR" sz="1600" b="1" dirty="0">
              <a:solidFill>
                <a:srgbClr val="000000"/>
              </a:solidFill>
            </a:endParaRPr>
          </a:p>
          <a:p>
            <a:pPr marL="0" indent="0">
              <a:buNone/>
            </a:pPr>
            <a:r>
              <a:rPr lang="el-GR" sz="1600" dirty="0">
                <a:solidFill>
                  <a:srgbClr val="000000"/>
                </a:solidFill>
              </a:rPr>
              <a:t>Τα αποτελέσματα του ANOVA δείχνουν υψηλή τιμή F-</a:t>
            </a:r>
            <a:r>
              <a:rPr lang="en-US" sz="1600" dirty="0">
                <a:solidFill>
                  <a:srgbClr val="000000"/>
                </a:solidFill>
              </a:rPr>
              <a:t>value</a:t>
            </a:r>
            <a:r>
              <a:rPr lang="el-GR" sz="1600" dirty="0">
                <a:solidFill>
                  <a:srgbClr val="000000"/>
                </a:solidFill>
              </a:rPr>
              <a:t>, υποδεικνύοντας σημαντική σχέση μεταξύ της συχνότητας χρήσης του λεωφορείου και του βαθμού ικανοποίησης των ερωτηθέντων σχετικά με τον χρόνο αναμονής στη στάση και το κόστος του εισιτηρίου. Στην πάνω εικόνα βλέπουμε τα αποτελέσματα για του ερωτηθέντες στο λεωφορείο και στην κάτω, αντίστοιχα, για την στάση</a:t>
            </a:r>
            <a:endParaRPr lang="el-GR" sz="1600" b="1" dirty="0">
              <a:solidFill>
                <a:srgbClr val="000000"/>
              </a:solidFill>
            </a:endParaRPr>
          </a:p>
        </p:txBody>
      </p:sp>
      <p:pic>
        <p:nvPicPr>
          <p:cNvPr id="6" name="Picture 6" descr="A blue squares with black text&#10;&#10;Description automatically generated">
            <a:extLst>
              <a:ext uri="{FF2B5EF4-FFF2-40B4-BE49-F238E27FC236}">
                <a16:creationId xmlns:a16="http://schemas.microsoft.com/office/drawing/2014/main" id="{AADD769B-2DF3-F0B6-E018-2D4E02C59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2058" y="624110"/>
            <a:ext cx="5232400" cy="2943225"/>
          </a:xfrm>
          <a:prstGeom prst="rect">
            <a:avLst/>
          </a:prstGeom>
        </p:spPr>
      </p:pic>
      <p:pic>
        <p:nvPicPr>
          <p:cNvPr id="7" name="Picture 8" descr="A blue squares with black text&#10;&#10;Description automatically generated">
            <a:extLst>
              <a:ext uri="{FF2B5EF4-FFF2-40B4-BE49-F238E27FC236}">
                <a16:creationId xmlns:a16="http://schemas.microsoft.com/office/drawing/2014/main" id="{A20B9FBD-40A1-58A5-3135-3E22EFC23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058" y="3630324"/>
            <a:ext cx="5232402" cy="2943226"/>
          </a:xfrm>
          <a:prstGeom prst="rect">
            <a:avLst/>
          </a:prstGeom>
        </p:spPr>
      </p:pic>
    </p:spTree>
    <p:extLst>
      <p:ext uri="{BB962C8B-B14F-4D97-AF65-F5344CB8AC3E}">
        <p14:creationId xmlns:p14="http://schemas.microsoft.com/office/powerpoint/2010/main" val="2776009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7419F47-9DFA-B508-728D-E10ABCB65916}"/>
              </a:ext>
            </a:extLst>
          </p:cNvPr>
          <p:cNvSpPr>
            <a:spLocks noGrp="1"/>
          </p:cNvSpPr>
          <p:nvPr>
            <p:ph type="title"/>
          </p:nvPr>
        </p:nvSpPr>
        <p:spPr>
          <a:xfrm>
            <a:off x="1687669" y="624110"/>
            <a:ext cx="4137059" cy="1280890"/>
          </a:xfrm>
        </p:spPr>
        <p:txBody>
          <a:bodyPr>
            <a:normAutofit/>
          </a:bodyPr>
          <a:lstStyle/>
          <a:p>
            <a:pPr>
              <a:lnSpc>
                <a:spcPct val="90000"/>
              </a:lnSpc>
            </a:pPr>
            <a:r>
              <a:rPr lang="el-GR" sz="2700" dirty="0"/>
              <a:t>ΑΝΑΛΥΣΗ-ΕΠΕΞΕΡΓΑΣΙΑ ΔΕΔΟΜΕΝΩΝ(</a:t>
            </a:r>
            <a:r>
              <a:rPr lang="en-US" sz="2700" dirty="0"/>
              <a:t>3</a:t>
            </a:r>
            <a:r>
              <a:rPr lang="el-GR" sz="2700" dirty="0"/>
              <a:t>)</a:t>
            </a:r>
          </a:p>
        </p:txBody>
      </p:sp>
      <p:sp>
        <p:nvSpPr>
          <p:cNvPr id="3" name="Θέση περιεχομένου 2">
            <a:extLst>
              <a:ext uri="{FF2B5EF4-FFF2-40B4-BE49-F238E27FC236}">
                <a16:creationId xmlns:a16="http://schemas.microsoft.com/office/drawing/2014/main" id="{8217D95E-FD87-4A87-4960-19E10E03542B}"/>
              </a:ext>
            </a:extLst>
          </p:cNvPr>
          <p:cNvSpPr>
            <a:spLocks noGrp="1"/>
          </p:cNvSpPr>
          <p:nvPr>
            <p:ph idx="1"/>
          </p:nvPr>
        </p:nvSpPr>
        <p:spPr>
          <a:xfrm>
            <a:off x="1412651" y="1994521"/>
            <a:ext cx="4140772" cy="3995895"/>
          </a:xfrm>
        </p:spPr>
        <p:txBody>
          <a:bodyPr>
            <a:normAutofit/>
          </a:bodyPr>
          <a:lstStyle/>
          <a:p>
            <a:r>
              <a:rPr lang="el-GR" sz="1600" b="1" dirty="0">
                <a:solidFill>
                  <a:srgbClr val="000000"/>
                </a:solidFill>
              </a:rPr>
              <a:t>Αποτελέσματα </a:t>
            </a:r>
            <a:r>
              <a:rPr lang="en-US" sz="1600" b="1" dirty="0">
                <a:solidFill>
                  <a:srgbClr val="000000"/>
                </a:solidFill>
              </a:rPr>
              <a:t>chi-square Test:</a:t>
            </a:r>
            <a:endParaRPr lang="el-GR" sz="1600" b="1" dirty="0">
              <a:solidFill>
                <a:srgbClr val="000000"/>
              </a:solidFill>
            </a:endParaRPr>
          </a:p>
          <a:p>
            <a:pPr marL="0" indent="0">
              <a:buNone/>
            </a:pPr>
            <a:r>
              <a:rPr lang="el-GR" sz="1600" dirty="0">
                <a:solidFill>
                  <a:srgbClr val="000000"/>
                </a:solidFill>
              </a:rPr>
              <a:t>Τα γραφήματα που ακολουθούν απεικονίζουν τις p-</a:t>
            </a:r>
            <a:r>
              <a:rPr lang="el-GR" sz="1600" dirty="0" err="1">
                <a:solidFill>
                  <a:srgbClr val="000000"/>
                </a:solidFill>
              </a:rPr>
              <a:t>values</a:t>
            </a:r>
            <a:r>
              <a:rPr lang="el-GR" sz="1600" dirty="0">
                <a:solidFill>
                  <a:srgbClr val="000000"/>
                </a:solidFill>
              </a:rPr>
              <a:t> των αποτελεσμάτων του Χ² </a:t>
            </a:r>
            <a:r>
              <a:rPr lang="el-GR" sz="1600" dirty="0" err="1">
                <a:solidFill>
                  <a:srgbClr val="000000"/>
                </a:solidFill>
              </a:rPr>
              <a:t>Test</a:t>
            </a:r>
            <a:r>
              <a:rPr lang="el-GR" sz="1600" dirty="0">
                <a:solidFill>
                  <a:srgbClr val="000000"/>
                </a:solidFill>
              </a:rPr>
              <a:t> για τη συσχέτιση ζευγών μεταβλητών. Στη χρωματική κλίμακα, το μπλε δείχνει χαμηλές τιμές p (p &lt; 0.05), υποδεικνύοντας στατιστικά σημαντική συσχέτιση, ενώ το κόκκινο αντιστοιχεί σε υψηλές τιμές p (p &gt; 0.05), υποδηλώνοντας απουσία στατιστικά σημαντικής συσχέτισης. Στο επάνω γράφημα φαίνονται τα αποτελέσματα για τις μετρήσεις στο λεωφορείο, ενώ στην κάτω για τη στάση. </a:t>
            </a:r>
            <a:endParaRPr lang="el-GR" sz="1600" b="1" dirty="0">
              <a:solidFill>
                <a:srgbClr val="000000"/>
              </a:solidFill>
            </a:endParaRPr>
          </a:p>
        </p:txBody>
      </p:sp>
      <p:pic>
        <p:nvPicPr>
          <p:cNvPr id="4" name="Picture 4" descr="A red and blue squares&#10;&#10;Description automatically generated">
            <a:extLst>
              <a:ext uri="{FF2B5EF4-FFF2-40B4-BE49-F238E27FC236}">
                <a16:creationId xmlns:a16="http://schemas.microsoft.com/office/drawing/2014/main" id="{6B7D5089-BC77-1969-0D19-D72F21C9E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429000"/>
            <a:ext cx="5521497" cy="2929069"/>
          </a:xfrm>
          <a:prstGeom prst="rect">
            <a:avLst/>
          </a:prstGeom>
        </p:spPr>
      </p:pic>
      <p:pic>
        <p:nvPicPr>
          <p:cNvPr id="5" name="Picture 6" descr="A red and blue squares&#10;&#10;Description automatically generated">
            <a:extLst>
              <a:ext uri="{FF2B5EF4-FFF2-40B4-BE49-F238E27FC236}">
                <a16:creationId xmlns:a16="http://schemas.microsoft.com/office/drawing/2014/main" id="{EC202985-73C4-97D6-0DEA-36E717A9D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4076" y="727736"/>
            <a:ext cx="5553421" cy="2701264"/>
          </a:xfrm>
          <a:prstGeom prst="rect">
            <a:avLst/>
          </a:prstGeom>
        </p:spPr>
      </p:pic>
    </p:spTree>
    <p:extLst>
      <p:ext uri="{BB962C8B-B14F-4D97-AF65-F5344CB8AC3E}">
        <p14:creationId xmlns:p14="http://schemas.microsoft.com/office/powerpoint/2010/main" val="625028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A788F4D-9CCC-C1C0-B3C4-CEB5B81E8B21}"/>
              </a:ext>
            </a:extLst>
          </p:cNvPr>
          <p:cNvSpPr>
            <a:spLocks noGrp="1"/>
          </p:cNvSpPr>
          <p:nvPr>
            <p:ph type="title"/>
          </p:nvPr>
        </p:nvSpPr>
        <p:spPr>
          <a:xfrm>
            <a:off x="1799087" y="691844"/>
            <a:ext cx="4441549" cy="1094158"/>
          </a:xfrm>
        </p:spPr>
        <p:txBody>
          <a:bodyPr>
            <a:normAutofit/>
          </a:bodyPr>
          <a:lstStyle/>
          <a:p>
            <a:pPr>
              <a:lnSpc>
                <a:spcPct val="90000"/>
              </a:lnSpc>
            </a:pPr>
            <a:r>
              <a:rPr lang="el-GR" sz="3000" dirty="0"/>
              <a:t>ΑΝΑΛΥΣΗ-ΕΠΕΞΕΡΓΑΣΙΑ ΔΕΔΟΜΕΝΩΝ(</a:t>
            </a:r>
            <a:r>
              <a:rPr lang="en-US" sz="3000" dirty="0"/>
              <a:t>4</a:t>
            </a:r>
            <a:r>
              <a:rPr lang="el-GR" sz="3000" dirty="0"/>
              <a:t>)</a:t>
            </a:r>
          </a:p>
        </p:txBody>
      </p:sp>
      <p:sp>
        <p:nvSpPr>
          <p:cNvPr id="3" name="Θέση περιεχομένου 2">
            <a:extLst>
              <a:ext uri="{FF2B5EF4-FFF2-40B4-BE49-F238E27FC236}">
                <a16:creationId xmlns:a16="http://schemas.microsoft.com/office/drawing/2014/main" id="{7F464DF7-D21F-7E96-0754-D2B6E427207C}"/>
              </a:ext>
            </a:extLst>
          </p:cNvPr>
          <p:cNvSpPr>
            <a:spLocks noGrp="1"/>
          </p:cNvSpPr>
          <p:nvPr>
            <p:ph idx="1"/>
          </p:nvPr>
        </p:nvSpPr>
        <p:spPr>
          <a:xfrm>
            <a:off x="1670855" y="1920838"/>
            <a:ext cx="4280510" cy="3870755"/>
          </a:xfrm>
        </p:spPr>
        <p:txBody>
          <a:bodyPr>
            <a:normAutofit/>
          </a:bodyPr>
          <a:lstStyle/>
          <a:p>
            <a:r>
              <a:rPr lang="el-GR" sz="1600" b="1" dirty="0"/>
              <a:t>Τετραγωνικοί πίνακες συσχέτισης του </a:t>
            </a:r>
            <a:r>
              <a:rPr lang="en-US" sz="1600" b="1" dirty="0"/>
              <a:t>Pearson:</a:t>
            </a:r>
            <a:endParaRPr lang="el-GR" sz="1600" b="1" dirty="0"/>
          </a:p>
          <a:p>
            <a:pPr marL="0" indent="0">
              <a:buNone/>
            </a:pPr>
            <a:r>
              <a:rPr lang="el-GR" sz="1600" dirty="0"/>
              <a:t>Το διάγραμμα δείχνει τις συσχετίσεις </a:t>
            </a:r>
            <a:r>
              <a:rPr lang="el-GR" sz="1600" dirty="0" err="1"/>
              <a:t>Pearson</a:t>
            </a:r>
            <a:r>
              <a:rPr lang="el-GR" sz="1600" dirty="0"/>
              <a:t> (-1 έως 1), όπου το κόκκινο αντιπροσωπεύει θετική, το μπλε αρνητική, και ουδέτερα χρώματα ασθενείς ή μηδενικές συσχετίσεις. Ισχυρές θετικές συσχετίσεις παρατηρούνται μεταξύ συνολικής αξιολόγησης και παραγόντων όπως αξιοπιστία, ενώ αρνητικές εμφανίζονται μεταξύ ηλικίας και συχνότητας χρήσης λεωφορείων.</a:t>
            </a:r>
            <a:endParaRPr lang="el-GR" sz="1600" b="1" dirty="0"/>
          </a:p>
        </p:txBody>
      </p:sp>
      <p:pic>
        <p:nvPicPr>
          <p:cNvPr id="6" name="Picture 6" descr="A close-up of a graph&#10;&#10;Description automatically generated">
            <a:extLst>
              <a:ext uri="{FF2B5EF4-FFF2-40B4-BE49-F238E27FC236}">
                <a16:creationId xmlns:a16="http://schemas.microsoft.com/office/drawing/2014/main" id="{3C06A4CF-4F9E-5055-3265-2C8635F3FF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671" y="591340"/>
            <a:ext cx="5044729" cy="2837660"/>
          </a:xfrm>
          <a:prstGeom prst="rect">
            <a:avLst/>
          </a:prstGeom>
        </p:spPr>
      </p:pic>
      <p:pic>
        <p:nvPicPr>
          <p:cNvPr id="7" name="Picture 8" descr="A close-up of a graph&#10;&#10;Description automatically generated">
            <a:extLst>
              <a:ext uri="{FF2B5EF4-FFF2-40B4-BE49-F238E27FC236}">
                <a16:creationId xmlns:a16="http://schemas.microsoft.com/office/drawing/2014/main" id="{90695758-06CB-3116-B0C5-68B2F1731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800" y="3429000"/>
            <a:ext cx="5181600" cy="2914650"/>
          </a:xfrm>
          <a:prstGeom prst="rect">
            <a:avLst/>
          </a:prstGeom>
        </p:spPr>
      </p:pic>
    </p:spTree>
    <p:extLst>
      <p:ext uri="{BB962C8B-B14F-4D97-AF65-F5344CB8AC3E}">
        <p14:creationId xmlns:p14="http://schemas.microsoft.com/office/powerpoint/2010/main" val="1409070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E5B60D5D-29A4-2D62-88D8-EF5E1F68D79D}"/>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52BC657F-EC25-08DD-E73B-1DE67D815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87B5905F-4FB7-A1D3-A52A-6EB9E514D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A95C9178-309A-803D-B30F-16FDA69AC9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B77DB4EB-2572-3A5C-C3CD-72E4DEB25809}"/>
              </a:ext>
            </a:extLst>
          </p:cNvPr>
          <p:cNvPicPr>
            <a:picLocks noChangeAspect="1"/>
          </p:cNvPicPr>
          <p:nvPr/>
        </p:nvPicPr>
        <p:blipFill>
          <a:blip r:embed="rId2">
            <a:extLst>
              <a:ext uri="{28A0092B-C50C-407E-A947-70E740481C1C}">
                <a14:useLocalDpi xmlns:a14="http://schemas.microsoft.com/office/drawing/2010/main" val="0"/>
              </a:ext>
            </a:extLst>
          </a:blip>
          <a:srcRect t="7752" b="7752"/>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A3B963C9-8806-6F47-589F-B76C600DDC93}"/>
              </a:ext>
            </a:extLst>
          </p:cNvPr>
          <p:cNvSpPr>
            <a:spLocks noGrp="1"/>
          </p:cNvSpPr>
          <p:nvPr>
            <p:ph type="title"/>
          </p:nvPr>
        </p:nvSpPr>
        <p:spPr>
          <a:xfrm>
            <a:off x="1207656" y="1996739"/>
            <a:ext cx="9155543" cy="2346659"/>
          </a:xfrm>
        </p:spPr>
        <p:txBody>
          <a:bodyPr vert="horz" lIns="91440" tIns="45720" rIns="91440" bIns="45720" rtlCol="0" anchor="b">
            <a:normAutofit fontScale="90000"/>
          </a:bodyPr>
          <a:lstStyle/>
          <a:p>
            <a:r>
              <a:rPr lang="el-GR" sz="8000" dirty="0"/>
              <a:t>ΑΠΟΤΕΛΕΣΜΑΤΑ-ΕΠΕΞΕΡΓΑΣΙΑ ΔΕΔΟΜΕΝΩΝ</a:t>
            </a:r>
            <a:endParaRPr lang="en-US" sz="8000" dirty="0"/>
          </a:p>
        </p:txBody>
      </p:sp>
      <p:cxnSp>
        <p:nvCxnSpPr>
          <p:cNvPr id="33" name="Straight Connector 32">
            <a:extLst>
              <a:ext uri="{FF2B5EF4-FFF2-40B4-BE49-F238E27FC236}">
                <a16:creationId xmlns:a16="http://schemas.microsoft.com/office/drawing/2014/main" id="{769A1503-9FEC-0809-390C-CE533FBE2F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9B436CA-823E-D0C4-CFBA-CDBBF942D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C0EF3223-B9E7-E0BD-4D84-5F62A0EFB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424300229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5" name="Τίτλος 4">
            <a:extLst>
              <a:ext uri="{FF2B5EF4-FFF2-40B4-BE49-F238E27FC236}">
                <a16:creationId xmlns:a16="http://schemas.microsoft.com/office/drawing/2014/main" id="{22E538FE-9715-CA71-1A54-5A380EE47A26}"/>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ΕΙΣΑΓΩΓΗ</a:t>
            </a:r>
          </a:p>
        </p:txBody>
      </p:sp>
      <p:pic>
        <p:nvPicPr>
          <p:cNvPr id="17" name="Θέση περιεχομένου 16" descr="Εικόνα που περιέχει ουρανός, εξωτερικός χώρος/ύπαιθρος, μέσο μεταφοράς, όχημα&#10;&#10;Περιγραφή που δημιουργήθηκε αυτόματα">
            <a:extLst>
              <a:ext uri="{FF2B5EF4-FFF2-40B4-BE49-F238E27FC236}">
                <a16:creationId xmlns:a16="http://schemas.microsoft.com/office/drawing/2014/main" id="{0F8914BF-E8C6-B316-CEDF-0B03E68D579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Lst>
          </a:blip>
          <a:srcRect l="22189" r="22256"/>
          <a:stretch/>
        </p:blipFill>
        <p:spPr>
          <a:xfrm>
            <a:off x="20" y="10"/>
            <a:ext cx="12191980" cy="6857990"/>
          </a:xfrm>
          <a:prstGeom prst="rect">
            <a:avLst/>
          </a:prstGeom>
        </p:spPr>
      </p:pic>
    </p:spTree>
    <p:extLst>
      <p:ext uri="{BB962C8B-B14F-4D97-AF65-F5344CB8AC3E}">
        <p14:creationId xmlns:p14="http://schemas.microsoft.com/office/powerpoint/2010/main" val="125665677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A6463A4-91C7-C6C7-CF9B-80EDA2F59833}"/>
              </a:ext>
            </a:extLst>
          </p:cNvPr>
          <p:cNvSpPr>
            <a:spLocks noGrp="1"/>
          </p:cNvSpPr>
          <p:nvPr>
            <p:ph type="title"/>
          </p:nvPr>
        </p:nvSpPr>
        <p:spPr>
          <a:xfrm>
            <a:off x="1687670" y="624110"/>
            <a:ext cx="2786008" cy="1111599"/>
          </a:xfrm>
        </p:spPr>
        <p:txBody>
          <a:bodyPr>
            <a:normAutofit fontScale="90000"/>
          </a:bodyPr>
          <a:lstStyle/>
          <a:p>
            <a:pPr>
              <a:lnSpc>
                <a:spcPct val="90000"/>
              </a:lnSpc>
            </a:pPr>
            <a:r>
              <a:rPr lang="el-GR" sz="2700" dirty="0"/>
              <a:t>ΑΠΟΤΕΛΕΣΜΑΤΑ ΕΠΕΞΕΡΓΑΣΙΑΣ ΔΕΔΟΜΕΝΩΝ(1)</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21815244-B817-DDF9-E330-1E226C5A8AAA}"/>
                  </a:ext>
                </a:extLst>
              </p:cNvPr>
              <p:cNvSpPr>
                <a:spLocks noGrp="1"/>
              </p:cNvSpPr>
              <p:nvPr>
                <p:ph idx="1"/>
              </p:nvPr>
            </p:nvSpPr>
            <p:spPr>
              <a:xfrm>
                <a:off x="584200" y="1828800"/>
                <a:ext cx="5164667" cy="4114799"/>
              </a:xfrm>
            </p:spPr>
            <p:txBody>
              <a:bodyPr>
                <a:normAutofit/>
              </a:bodyPr>
              <a:lstStyle/>
              <a:p>
                <a:pPr>
                  <a:lnSpc>
                    <a:spcPct val="90000"/>
                  </a:lnSpc>
                </a:pPr>
                <a:r>
                  <a:rPr lang="el-GR" sz="1500" b="1" dirty="0">
                    <a:solidFill>
                      <a:srgbClr val="000000"/>
                    </a:solidFill>
                  </a:rPr>
                  <a:t>Αποτελέσματα επεξεργασίας δεδομένων</a:t>
                </a:r>
                <a:r>
                  <a:rPr lang="en-US" sz="1500" b="1" dirty="0">
                    <a:solidFill>
                      <a:srgbClr val="000000"/>
                    </a:solidFill>
                  </a:rPr>
                  <a:t>:</a:t>
                </a:r>
                <a:endParaRPr lang="el-GR" sz="1500" b="1" dirty="0">
                  <a:solidFill>
                    <a:srgbClr val="000000"/>
                  </a:solidFill>
                </a:endParaRPr>
              </a:p>
              <a:p>
                <a:pPr marL="0" indent="0">
                  <a:lnSpc>
                    <a:spcPct val="90000"/>
                  </a:lnSpc>
                  <a:buNone/>
                </a:pPr>
                <a:r>
                  <a:rPr lang="el-GR" sz="1500" b="1" dirty="0">
                    <a:solidFill>
                      <a:srgbClr val="000000"/>
                    </a:solidFill>
                  </a:rPr>
                  <a:t>Χρονοαποστάσεις</a:t>
                </a:r>
                <a:r>
                  <a:rPr lang="en-US" sz="1500" b="1" dirty="0">
                    <a:solidFill>
                      <a:srgbClr val="000000"/>
                    </a:solidFill>
                  </a:rPr>
                  <a:t>:</a:t>
                </a:r>
                <a:r>
                  <a:rPr lang="el-GR" sz="1500" b="1" dirty="0">
                    <a:solidFill>
                      <a:srgbClr val="000000"/>
                    </a:solidFill>
                  </a:rPr>
                  <a:t> </a:t>
                </a:r>
                <a:r>
                  <a:rPr lang="el-GR" sz="1500" dirty="0">
                    <a:solidFill>
                      <a:srgbClr val="000000"/>
                    </a:solidFill>
                  </a:rPr>
                  <a:t>Η χρονοαπόσταση είναι βασικό μέγεθος για τη συχνότητα δρομολογίων στις αστικές συγκοινωνίες, εκφράζοντας το διάστημα μεταξύ διαδοχικών αφίξεων οχημάτων και αξιολογώντας την πυκνότητα εξυπηρέτησης και υπολογίζεται από τον παρακάτω τύπο</a:t>
                </a:r>
                <a:r>
                  <a:rPr lang="en-US" sz="1500" dirty="0">
                    <a:solidFill>
                      <a:srgbClr val="000000"/>
                    </a:solidFill>
                  </a:rPr>
                  <a:t>:</a:t>
                </a:r>
                <a:endParaRPr lang="el-GR" sz="1500" dirty="0">
                  <a:solidFill>
                    <a:srgbClr val="000000"/>
                  </a:solidFill>
                </a:endParaRPr>
              </a:p>
              <a:p>
                <a:pPr marL="0" indent="0">
                  <a:lnSpc>
                    <a:spcPct val="90000"/>
                  </a:lnSpc>
                  <a:buNone/>
                </a:pPr>
                <a14:m>
                  <m:oMathPara xmlns:m="http://schemas.openxmlformats.org/officeDocument/2006/math">
                    <m:oMathParaPr>
                      <m:jc m:val="centerGroup"/>
                    </m:oMathParaPr>
                    <m:oMath xmlns:m="http://schemas.openxmlformats.org/officeDocument/2006/math">
                      <m:r>
                        <a:rPr lang="el-GR" sz="1200" i="1" kern="100">
                          <a:solidFill>
                            <a:srgbClr val="000000"/>
                          </a:solidFill>
                          <a:effectLst/>
                          <a:latin typeface="Cambria Math" panose="02040503050406030204" pitchFamily="18" charset="0"/>
                          <a:ea typeface="Aptos" panose="020B0004020202020204" pitchFamily="34" charset="0"/>
                        </a:rPr>
                        <m:t>𝛸𝜌𝜊𝜈𝜊𝛼𝜋</m:t>
                      </m:r>
                      <m:r>
                        <m:rPr>
                          <m:sty m:val="p"/>
                        </m:rPr>
                        <a:rPr lang="el-GR" sz="1200" i="1" kern="100">
                          <a:solidFill>
                            <a:srgbClr val="000000"/>
                          </a:solidFill>
                          <a:effectLst/>
                          <a:latin typeface="Cambria Math" panose="02040503050406030204" pitchFamily="18" charset="0"/>
                          <a:ea typeface="Aptos" panose="020B0004020202020204" pitchFamily="34" charset="0"/>
                        </a:rPr>
                        <m:t>ό</m:t>
                      </m:r>
                      <m:r>
                        <a:rPr lang="el-GR" sz="1200" i="1" kern="100">
                          <a:solidFill>
                            <a:srgbClr val="000000"/>
                          </a:solidFill>
                          <a:effectLst/>
                          <a:latin typeface="Cambria Math" panose="02040503050406030204" pitchFamily="18" charset="0"/>
                          <a:ea typeface="Aptos" panose="020B0004020202020204" pitchFamily="34" charset="0"/>
                        </a:rPr>
                        <m:t>𝜎𝜏𝛼𝜎𝜂</m:t>
                      </m:r>
                      <m:r>
                        <a:rPr lang="el-GR" sz="1200" i="1" kern="100">
                          <a:solidFill>
                            <a:srgbClr val="000000"/>
                          </a:solidFill>
                          <a:effectLst/>
                          <a:latin typeface="Cambria Math" panose="02040503050406030204" pitchFamily="18" charset="0"/>
                          <a:ea typeface="Aptos" panose="020B0004020202020204" pitchFamily="34" charset="0"/>
                        </a:rPr>
                        <m:t>=</m:t>
                      </m:r>
                      <m:f>
                        <m:fPr>
                          <m:ctrlPr>
                            <a:rPr lang="el-GR" sz="1200" i="1" kern="100">
                              <a:solidFill>
                                <a:srgbClr val="000000"/>
                              </a:solidFill>
                              <a:effectLst/>
                              <a:latin typeface="Cambria Math" panose="02040503050406030204" pitchFamily="18" charset="0"/>
                              <a:ea typeface="Aptos" panose="020B0004020202020204" pitchFamily="34" charset="0"/>
                            </a:rPr>
                          </m:ctrlPr>
                        </m:fPr>
                        <m:num>
                          <m:r>
                            <a:rPr lang="el-GR" sz="1200" i="1" kern="100">
                              <a:solidFill>
                                <a:srgbClr val="000000"/>
                              </a:solidFill>
                              <a:effectLst/>
                              <a:latin typeface="Cambria Math" panose="02040503050406030204" pitchFamily="18" charset="0"/>
                              <a:ea typeface="Aptos" panose="020B0004020202020204" pitchFamily="34" charset="0"/>
                            </a:rPr>
                            <m:t>60</m:t>
                          </m:r>
                        </m:num>
                        <m:den>
                          <m:r>
                            <a:rPr lang="el-GR" sz="1200" i="1" kern="100">
                              <a:solidFill>
                                <a:srgbClr val="000000"/>
                              </a:solidFill>
                              <a:effectLst/>
                              <a:latin typeface="Cambria Math" panose="02040503050406030204" pitchFamily="18" charset="0"/>
                              <a:ea typeface="Aptos" panose="020B0004020202020204" pitchFamily="34" charset="0"/>
                            </a:rPr>
                            <m:t>𝛢𝜌𝜄𝜃𝜇</m:t>
                          </m:r>
                          <m:r>
                            <m:rPr>
                              <m:sty m:val="p"/>
                            </m:rPr>
                            <a:rPr lang="el-GR" sz="1200" i="1" kern="100">
                              <a:solidFill>
                                <a:srgbClr val="000000"/>
                              </a:solidFill>
                              <a:effectLst/>
                              <a:latin typeface="Cambria Math" panose="02040503050406030204" pitchFamily="18" charset="0"/>
                              <a:ea typeface="Aptos" panose="020B0004020202020204" pitchFamily="34" charset="0"/>
                            </a:rPr>
                            <m:t>ό</m:t>
                          </m:r>
                          <m:r>
                            <a:rPr lang="el-GR" sz="1200" i="1" kern="100">
                              <a:solidFill>
                                <a:srgbClr val="000000"/>
                              </a:solidFill>
                              <a:effectLst/>
                              <a:latin typeface="Cambria Math" panose="02040503050406030204" pitchFamily="18" charset="0"/>
                              <a:ea typeface="Aptos" panose="020B0004020202020204" pitchFamily="34" charset="0"/>
                            </a:rPr>
                            <m:t>𝜍</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𝛼𝜑𝜄𝜉𝜀𝜔𝜈</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𝛾𝜌𝛼𝜇𝜇𝜂𝜍</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𝜎𝜀</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𝜇𝜄𝛼</m:t>
                          </m:r>
                          <m:r>
                            <a:rPr lang="el-GR" sz="1200" i="1" kern="100">
                              <a:solidFill>
                                <a:srgbClr val="000000"/>
                              </a:solidFill>
                              <a:effectLst/>
                              <a:latin typeface="Cambria Math" panose="02040503050406030204" pitchFamily="18" charset="0"/>
                              <a:ea typeface="Aptos" panose="020B0004020202020204" pitchFamily="34" charset="0"/>
                            </a:rPr>
                            <m:t> </m:t>
                          </m:r>
                          <m:r>
                            <m:rPr>
                              <m:sty m:val="p"/>
                            </m:rPr>
                            <a:rPr lang="el-GR" sz="1200" i="1" kern="100">
                              <a:solidFill>
                                <a:srgbClr val="000000"/>
                              </a:solidFill>
                              <a:effectLst/>
                              <a:latin typeface="Cambria Math" panose="02040503050406030204" pitchFamily="18" charset="0"/>
                              <a:ea typeface="Aptos" panose="020B0004020202020204" pitchFamily="34" charset="0"/>
                            </a:rPr>
                            <m:t>ώ</m:t>
                          </m:r>
                          <m:r>
                            <a:rPr lang="el-GR" sz="1200" i="1" kern="100">
                              <a:solidFill>
                                <a:srgbClr val="000000"/>
                              </a:solidFill>
                              <a:effectLst/>
                              <a:latin typeface="Cambria Math" panose="02040503050406030204" pitchFamily="18" charset="0"/>
                              <a:ea typeface="Aptos" panose="020B0004020202020204" pitchFamily="34" charset="0"/>
                            </a:rPr>
                            <m:t>𝜌𝛼</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𝛴𝜐𝜒𝜈</m:t>
                          </m:r>
                          <m:r>
                            <m:rPr>
                              <m:sty m:val="p"/>
                            </m:rPr>
                            <a:rPr lang="el-GR" sz="1200" i="1" kern="100">
                              <a:solidFill>
                                <a:srgbClr val="000000"/>
                              </a:solidFill>
                              <a:effectLst/>
                              <a:latin typeface="Cambria Math" panose="02040503050406030204" pitchFamily="18" charset="0"/>
                              <a:ea typeface="Aptos" panose="020B0004020202020204" pitchFamily="34" charset="0"/>
                            </a:rPr>
                            <m:t>ό</m:t>
                          </m:r>
                          <m:r>
                            <a:rPr lang="el-GR" sz="1200" i="1" kern="100">
                              <a:solidFill>
                                <a:srgbClr val="000000"/>
                              </a:solidFill>
                              <a:effectLst/>
                              <a:latin typeface="Cambria Math" panose="02040503050406030204" pitchFamily="18" charset="0"/>
                              <a:ea typeface="Aptos" panose="020B0004020202020204" pitchFamily="34" charset="0"/>
                            </a:rPr>
                            <m:t>𝜏𝜂𝜏𝛼</m:t>
                          </m:r>
                          <m:r>
                            <a:rPr lang="el-GR" sz="1200" i="1" kern="100">
                              <a:solidFill>
                                <a:srgbClr val="000000"/>
                              </a:solidFill>
                              <a:effectLst/>
                              <a:latin typeface="Cambria Math" panose="02040503050406030204" pitchFamily="18" charset="0"/>
                              <a:ea typeface="Aptos" panose="020B0004020202020204" pitchFamily="34" charset="0"/>
                            </a:rPr>
                            <m:t>)</m:t>
                          </m:r>
                        </m:den>
                      </m:f>
                    </m:oMath>
                  </m:oMathPara>
                </a14:m>
                <a:endParaRPr lang="el-GR" sz="1200" kern="100" dirty="0">
                  <a:solidFill>
                    <a:srgbClr val="000000"/>
                  </a:solidFill>
                  <a:latin typeface="Times New Roman" panose="02020603050405020304" pitchFamily="18" charset="0"/>
                  <a:ea typeface="Aptos" panose="020B0004020202020204" pitchFamily="34" charset="0"/>
                </a:endParaRPr>
              </a:p>
              <a:p>
                <a:pPr marL="0" indent="0">
                  <a:lnSpc>
                    <a:spcPct val="90000"/>
                  </a:lnSpc>
                  <a:buNone/>
                </a:pPr>
                <a:endParaRPr lang="el-GR" sz="1200" kern="100" dirty="0">
                  <a:solidFill>
                    <a:srgbClr val="000000"/>
                  </a:solidFill>
                  <a:effectLst/>
                  <a:latin typeface="Times New Roman" panose="02020603050405020304" pitchFamily="18" charset="0"/>
                  <a:ea typeface="Aptos" panose="020B0004020202020204" pitchFamily="34" charset="0"/>
                </a:endParaRPr>
              </a:p>
              <a:p>
                <a:pPr marL="0" indent="0">
                  <a:lnSpc>
                    <a:spcPct val="90000"/>
                  </a:lnSpc>
                  <a:buNone/>
                </a:pPr>
                <a:r>
                  <a:rPr lang="el-GR" sz="1300" dirty="0">
                    <a:solidFill>
                      <a:srgbClr val="000000"/>
                    </a:solidFill>
                  </a:rPr>
                  <a:t>Οι γραμμές 4 και 1 είχαν τη μικρότερη </a:t>
                </a:r>
                <a:r>
                  <a:rPr lang="el-GR" sz="1300" dirty="0" err="1">
                    <a:solidFill>
                      <a:srgbClr val="000000"/>
                    </a:solidFill>
                  </a:rPr>
                  <a:t>χρονοαπόσταση</a:t>
                </a:r>
                <a:r>
                  <a:rPr lang="el-GR" sz="1300" dirty="0">
                    <a:solidFill>
                      <a:srgbClr val="000000"/>
                    </a:solidFill>
                  </a:rPr>
                  <a:t>, με δρομολόγια κάθε 13 και 11,7 λεπτά, ενώ οι γραμμές 7 και 49 εκτέλεσαν μόνο ένα δρομολόγιο στο δίωρο. Τα αποτελέσματα φαίνονται στο διάγραμμα.</a:t>
                </a:r>
                <a:endParaRPr lang="el-GR" sz="1300" b="1" dirty="0">
                  <a:solidFill>
                    <a:srgbClr val="000000"/>
                  </a:solidFill>
                </a:endParaRPr>
              </a:p>
              <a:p>
                <a:pPr marL="0" indent="0">
                  <a:lnSpc>
                    <a:spcPct val="90000"/>
                  </a:lnSpc>
                  <a:buNone/>
                </a:pPr>
                <a:endParaRPr lang="el-GR" sz="1200" kern="100" dirty="0">
                  <a:solidFill>
                    <a:srgbClr val="000000"/>
                  </a:solidFill>
                  <a:latin typeface="Times New Roman" panose="02020603050405020304" pitchFamily="18" charset="0"/>
                  <a:ea typeface="Aptos" panose="020B0004020202020204" pitchFamily="34" charset="0"/>
                </a:endParaRPr>
              </a:p>
              <a:p>
                <a:pPr marL="0" indent="0">
                  <a:lnSpc>
                    <a:spcPct val="90000"/>
                  </a:lnSpc>
                  <a:buNone/>
                </a:pPr>
                <a:endParaRPr lang="el-GR" sz="1200" kern="100" dirty="0">
                  <a:solidFill>
                    <a:srgbClr val="000000"/>
                  </a:solidFill>
                  <a:effectLst/>
                  <a:latin typeface="Times New Roman" panose="02020603050405020304" pitchFamily="18" charset="0"/>
                  <a:ea typeface="Aptos" panose="020B0004020202020204" pitchFamily="34" charset="0"/>
                </a:endParaRPr>
              </a:p>
              <a:p>
                <a:pPr marL="0" indent="0">
                  <a:lnSpc>
                    <a:spcPct val="90000"/>
                  </a:lnSpc>
                  <a:buNone/>
                </a:pPr>
                <a:endParaRPr lang="el-GR" sz="1200" b="1" dirty="0">
                  <a:solidFill>
                    <a:srgbClr val="000000"/>
                  </a:solidFill>
                </a:endParaRPr>
              </a:p>
            </p:txBody>
          </p:sp>
        </mc:Choice>
        <mc:Fallback xmlns="">
          <p:sp>
            <p:nvSpPr>
              <p:cNvPr id="3" name="Θέση περιεχομένου 2">
                <a:extLst>
                  <a:ext uri="{FF2B5EF4-FFF2-40B4-BE49-F238E27FC236}">
                    <a16:creationId xmlns:a16="http://schemas.microsoft.com/office/drawing/2014/main" id="{21815244-B817-DDF9-E330-1E226C5A8AAA}"/>
                  </a:ext>
                </a:extLst>
              </p:cNvPr>
              <p:cNvSpPr>
                <a:spLocks noGrp="1" noRot="1" noChangeAspect="1" noMove="1" noResize="1" noEditPoints="1" noAdjustHandles="1" noChangeArrowheads="1" noChangeShapeType="1" noTextEdit="1"/>
              </p:cNvSpPr>
              <p:nvPr>
                <p:ph idx="1"/>
              </p:nvPr>
            </p:nvSpPr>
            <p:spPr>
              <a:xfrm>
                <a:off x="584200" y="1828800"/>
                <a:ext cx="5164667" cy="4114799"/>
              </a:xfrm>
              <a:blipFill>
                <a:blip r:embed="rId2"/>
                <a:stretch>
                  <a:fillRect l="-472" t="-741"/>
                </a:stretch>
              </a:blipFill>
            </p:spPr>
            <p:txBody>
              <a:bodyPr/>
              <a:lstStyle/>
              <a:p>
                <a:r>
                  <a:rPr lang="el-GR">
                    <a:noFill/>
                  </a:rPr>
                  <a:t> </a:t>
                </a:r>
              </a:p>
            </p:txBody>
          </p:sp>
        </mc:Fallback>
      </mc:AlternateContent>
      <p:pic>
        <p:nvPicPr>
          <p:cNvPr id="4" name="Picture 5" descr="A graph with red rectangular bars&#10;&#10;Description automatically generated">
            <a:extLst>
              <a:ext uri="{FF2B5EF4-FFF2-40B4-BE49-F238E27FC236}">
                <a16:creationId xmlns:a16="http://schemas.microsoft.com/office/drawing/2014/main" id="{AC20E205-E0CC-CAFB-B752-C7132736C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060" y="1456268"/>
            <a:ext cx="6172200" cy="4267199"/>
          </a:xfrm>
          <a:prstGeom prst="rect">
            <a:avLst/>
          </a:prstGeom>
        </p:spPr>
      </p:pic>
    </p:spTree>
    <p:extLst>
      <p:ext uri="{BB962C8B-B14F-4D97-AF65-F5344CB8AC3E}">
        <p14:creationId xmlns:p14="http://schemas.microsoft.com/office/powerpoint/2010/main" val="809429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2698E9A-90DA-47D5-2EA2-662F266B8AAA}"/>
              </a:ext>
            </a:extLst>
          </p:cNvPr>
          <p:cNvSpPr>
            <a:spLocks noGrp="1"/>
          </p:cNvSpPr>
          <p:nvPr>
            <p:ph type="title"/>
          </p:nvPr>
        </p:nvSpPr>
        <p:spPr>
          <a:xfrm>
            <a:off x="1160272" y="964594"/>
            <a:ext cx="4309195" cy="1050473"/>
          </a:xfrm>
        </p:spPr>
        <p:txBody>
          <a:bodyPr>
            <a:noAutofit/>
          </a:bodyPr>
          <a:lstStyle/>
          <a:p>
            <a:pPr>
              <a:lnSpc>
                <a:spcPct val="90000"/>
              </a:lnSpc>
            </a:pPr>
            <a:r>
              <a:rPr lang="el-GR" sz="2700" dirty="0"/>
              <a:t>ΑΠΟΤΕΛΕΣΜΑΤΑ ΕΠΕΞΕΡΓΑΣΙΑΣ ΔΕΔΟΜΕΝΩΝ(ΣΤΑΣΗ)(2)</a:t>
            </a:r>
          </a:p>
        </p:txBody>
      </p:sp>
      <p:sp>
        <p:nvSpPr>
          <p:cNvPr id="3" name="Θέση περιεχομένου 2">
            <a:extLst>
              <a:ext uri="{FF2B5EF4-FFF2-40B4-BE49-F238E27FC236}">
                <a16:creationId xmlns:a16="http://schemas.microsoft.com/office/drawing/2014/main" id="{5F5B1ADF-9FB6-A437-D995-DBBDA7D59E1B}"/>
              </a:ext>
            </a:extLst>
          </p:cNvPr>
          <p:cNvSpPr>
            <a:spLocks noGrp="1"/>
          </p:cNvSpPr>
          <p:nvPr>
            <p:ph idx="1"/>
          </p:nvPr>
        </p:nvSpPr>
        <p:spPr>
          <a:xfrm>
            <a:off x="698091" y="2103455"/>
            <a:ext cx="3382842" cy="3473380"/>
          </a:xfrm>
        </p:spPr>
        <p:txBody>
          <a:bodyPr>
            <a:normAutofit/>
          </a:bodyPr>
          <a:lstStyle/>
          <a:p>
            <a:r>
              <a:rPr lang="el-GR" sz="1600" b="1" dirty="0">
                <a:solidFill>
                  <a:srgbClr val="000000"/>
                </a:solidFill>
              </a:rPr>
              <a:t>Συχνότητα</a:t>
            </a:r>
            <a:r>
              <a:rPr lang="en-US" sz="1600" b="1" dirty="0">
                <a:solidFill>
                  <a:srgbClr val="000000"/>
                </a:solidFill>
              </a:rPr>
              <a:t>:</a:t>
            </a:r>
            <a:r>
              <a:rPr lang="el-GR" sz="1600" b="1" dirty="0">
                <a:solidFill>
                  <a:srgbClr val="000000"/>
                </a:solidFill>
              </a:rPr>
              <a:t> </a:t>
            </a:r>
            <a:endParaRPr lang="en-US" sz="1600" b="1" dirty="0">
              <a:solidFill>
                <a:srgbClr val="000000"/>
              </a:solidFill>
            </a:endParaRPr>
          </a:p>
          <a:p>
            <a:pPr marL="0" indent="0">
              <a:buNone/>
            </a:pPr>
            <a:r>
              <a:rPr lang="el-GR" sz="1600" dirty="0"/>
              <a:t>Η συχνότητα δρομολογίων δείχνει τον αριθμό οχημάτων ανά ώρα από μια στάση και συνδέεται αντίστροφα με τη </a:t>
            </a:r>
            <a:r>
              <a:rPr lang="el-GR" sz="1600" dirty="0" err="1"/>
              <a:t>χρονοαπόσταση</a:t>
            </a:r>
            <a:r>
              <a:rPr lang="el-GR" sz="1600" dirty="0"/>
              <a:t>. Αποτυπώνει την πυκνότητα εξυπηρέτησης μιας γραμμής. Οι υψηλότερες τιμές παρατηρήθηκαν στη γραμμή 1 (5,12 οχήματα/ώρα) και στη γραμμή 4 (4,61 οχήματα/ώρα).</a:t>
            </a:r>
            <a:endParaRPr lang="el-GR" sz="1600" b="1" dirty="0">
              <a:solidFill>
                <a:srgbClr val="000000"/>
              </a:solidFill>
            </a:endParaRPr>
          </a:p>
        </p:txBody>
      </p:sp>
      <p:pic>
        <p:nvPicPr>
          <p:cNvPr id="5" name="Picture 5" descr="A graph showing the amount of a number of bars&#10;&#10;Description automatically generated with medium confidence">
            <a:extLst>
              <a:ext uri="{FF2B5EF4-FFF2-40B4-BE49-F238E27FC236}">
                <a16:creationId xmlns:a16="http://schemas.microsoft.com/office/drawing/2014/main" id="{B59A62DC-8A72-228C-83AF-D5D9A7F20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3933" y="1396999"/>
            <a:ext cx="6798734" cy="4766733"/>
          </a:xfrm>
          <a:prstGeom prst="rect">
            <a:avLst/>
          </a:prstGeom>
        </p:spPr>
      </p:pic>
    </p:spTree>
    <p:extLst>
      <p:ext uri="{BB962C8B-B14F-4D97-AF65-F5344CB8AC3E}">
        <p14:creationId xmlns:p14="http://schemas.microsoft.com/office/powerpoint/2010/main" val="743417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A813C9D-B840-455C-0804-150208194E6E}"/>
              </a:ext>
            </a:extLst>
          </p:cNvPr>
          <p:cNvSpPr>
            <a:spLocks noGrp="1"/>
          </p:cNvSpPr>
          <p:nvPr>
            <p:ph type="title"/>
          </p:nvPr>
        </p:nvSpPr>
        <p:spPr/>
        <p:txBody>
          <a:bodyPr/>
          <a:lstStyle/>
          <a:p>
            <a:r>
              <a:rPr lang="el-GR" sz="3600" dirty="0"/>
              <a:t>ΑΠΟΤΕΛΕΣΜΑΤΑ-ΕΠΕΞΕΡΓΑΣΙΑ ΔΕΔΟΜΕΝΩΝ(ΛΕΩΦΟΡΕΙΟ)(3)</a:t>
            </a:r>
            <a:endParaRPr lang="el-GR" dirty="0"/>
          </a:p>
        </p:txBody>
      </p:sp>
      <p:sp>
        <p:nvSpPr>
          <p:cNvPr id="3" name="Θέση περιεχομένου 2">
            <a:extLst>
              <a:ext uri="{FF2B5EF4-FFF2-40B4-BE49-F238E27FC236}">
                <a16:creationId xmlns:a16="http://schemas.microsoft.com/office/drawing/2014/main" id="{423BDD7D-BC55-260D-8E98-7FEA376FAED1}"/>
              </a:ext>
            </a:extLst>
          </p:cNvPr>
          <p:cNvSpPr>
            <a:spLocks noGrp="1"/>
          </p:cNvSpPr>
          <p:nvPr>
            <p:ph idx="1"/>
          </p:nvPr>
        </p:nvSpPr>
        <p:spPr>
          <a:xfrm>
            <a:off x="1638300" y="2133599"/>
            <a:ext cx="8915400" cy="2487562"/>
          </a:xfrm>
        </p:spPr>
        <p:txBody>
          <a:bodyPr/>
          <a:lstStyle/>
          <a:p>
            <a:r>
              <a:rPr lang="el-GR" b="1" dirty="0"/>
              <a:t>Χρόνος κύκλου</a:t>
            </a:r>
            <a:r>
              <a:rPr lang="en-US" b="1" dirty="0"/>
              <a:t>:</a:t>
            </a:r>
          </a:p>
          <a:p>
            <a:pPr marL="0" indent="0">
              <a:buNone/>
            </a:pPr>
            <a:r>
              <a:rPr lang="el-GR" dirty="0"/>
              <a:t>Ο χρόνος κύκλου αναφέρεται στον συνολικό χρόνο που απαιτείται για την ολοκλήρωση μιας διαδρομής, από την αφετηρία έως το τέρμα και πίσω στην αφετηρία, συμπεριλαμβανομένων των χρόνων επαναφοράς τόσο στην αφετηρία όσο και στο τέρμα. Για παράδειγμα, στη γραμμή 2, ο χρόνος κύκλου υπολογίστηκε σε 54 λεπτά, λαμβάνοντας υπόψη όλους αυτούς τους παράγοντες.</a:t>
            </a:r>
            <a:endParaRPr lang="el-GR" b="1" dirty="0"/>
          </a:p>
        </p:txBody>
      </p:sp>
    </p:spTree>
    <p:extLst>
      <p:ext uri="{BB962C8B-B14F-4D97-AF65-F5344CB8AC3E}">
        <p14:creationId xmlns:p14="http://schemas.microsoft.com/office/powerpoint/2010/main" val="3933518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C55EE7-46F1-4FCE-8963-702DFF955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48CFCB51-A730-BE2C-6439-439C44325045}"/>
              </a:ext>
            </a:extLst>
          </p:cNvPr>
          <p:cNvSpPr>
            <a:spLocks noGrp="1"/>
          </p:cNvSpPr>
          <p:nvPr>
            <p:ph type="title"/>
          </p:nvPr>
        </p:nvSpPr>
        <p:spPr>
          <a:xfrm>
            <a:off x="649224" y="645106"/>
            <a:ext cx="5122652" cy="1259894"/>
          </a:xfrm>
        </p:spPr>
        <p:txBody>
          <a:bodyPr>
            <a:normAutofit/>
          </a:bodyPr>
          <a:lstStyle/>
          <a:p>
            <a:pPr>
              <a:lnSpc>
                <a:spcPct val="90000"/>
              </a:lnSpc>
            </a:pPr>
            <a:r>
              <a:rPr lang="el-GR" sz="2800" dirty="0"/>
              <a:t>ΑΠΟΤΕΛΕΣΜΑΤΑ ΕΠΕΞΕΡΓΑΣΙΑΣ ΔΕΔΟΜΕΝΩΝ(4)</a:t>
            </a:r>
          </a:p>
        </p:txBody>
      </p:sp>
      <p:sp>
        <p:nvSpPr>
          <p:cNvPr id="12" name="Rectangle 11">
            <a:extLst>
              <a:ext uri="{FF2B5EF4-FFF2-40B4-BE49-F238E27FC236}">
                <a16:creationId xmlns:a16="http://schemas.microsoft.com/office/drawing/2014/main" id="{84EFD645-DA65-4344-9A09-F1A9ECA78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3" name="Θέση περιεχομένου 2">
            <a:extLst>
              <a:ext uri="{FF2B5EF4-FFF2-40B4-BE49-F238E27FC236}">
                <a16:creationId xmlns:a16="http://schemas.microsoft.com/office/drawing/2014/main" id="{70732DB7-CF4A-0AEC-AB23-673BFC02A67D}"/>
              </a:ext>
            </a:extLst>
          </p:cNvPr>
          <p:cNvSpPr>
            <a:spLocks noGrp="1"/>
          </p:cNvSpPr>
          <p:nvPr>
            <p:ph idx="1"/>
          </p:nvPr>
        </p:nvSpPr>
        <p:spPr>
          <a:xfrm>
            <a:off x="649225" y="2133600"/>
            <a:ext cx="5122652" cy="3759253"/>
          </a:xfrm>
        </p:spPr>
        <p:txBody>
          <a:bodyPr>
            <a:normAutofit fontScale="92500" lnSpcReduction="10000"/>
          </a:bodyPr>
          <a:lstStyle/>
          <a:p>
            <a:pPr>
              <a:lnSpc>
                <a:spcPct val="90000"/>
              </a:lnSpc>
            </a:pPr>
            <a:r>
              <a:rPr lang="el-GR" sz="1500" b="1" dirty="0"/>
              <a:t>Επιβιβάσεις/Αποβιβάσεις(1)</a:t>
            </a:r>
            <a:r>
              <a:rPr lang="en-US" sz="1500" b="1" dirty="0"/>
              <a:t>:</a:t>
            </a:r>
            <a:endParaRPr lang="el-GR" sz="1500" b="1" dirty="0"/>
          </a:p>
          <a:p>
            <a:pPr marL="0" indent="0">
              <a:lnSpc>
                <a:spcPct val="90000"/>
              </a:lnSpc>
              <a:buNone/>
            </a:pPr>
            <a:r>
              <a:rPr lang="el-GR" sz="1500" b="1" dirty="0"/>
              <a:t>Μετρήσεις στο </a:t>
            </a:r>
            <a:r>
              <a:rPr lang="el-GR" sz="1500" b="1" dirty="0" err="1"/>
              <a:t>λεωφορειο</a:t>
            </a:r>
            <a:r>
              <a:rPr lang="el-GR" sz="1500" dirty="0"/>
              <a:t>: Κατά τη διάρκεια της δίωρης καταμέτρησης, ο μέσος όρος επιβιβάσεων ήταν </a:t>
            </a:r>
            <a:r>
              <a:rPr lang="el-GR" sz="1500" b="1" dirty="0"/>
              <a:t>1,09 επιβάτες</a:t>
            </a:r>
            <a:r>
              <a:rPr lang="el-GR" sz="1500" dirty="0"/>
              <a:t> και ο μέσος όρος αποβιβάσεων ήταν </a:t>
            </a:r>
            <a:r>
              <a:rPr lang="el-GR" sz="1500" b="1" dirty="0"/>
              <a:t>1,02 επιβάτες</a:t>
            </a:r>
            <a:r>
              <a:rPr lang="el-GR" sz="1500" dirty="0"/>
              <a:t> ανά στάση. Αυτά τα δεδομένα δείχνουν τη μέση ροή επιβατών σε συγκεκριμένα χρονικά διαστήματα, παρέχοντας εικόνα για τη χρήση της στάσης.</a:t>
            </a:r>
          </a:p>
          <a:p>
            <a:pPr marL="0" indent="0">
              <a:lnSpc>
                <a:spcPct val="90000"/>
              </a:lnSpc>
              <a:buNone/>
            </a:pPr>
            <a:r>
              <a:rPr lang="el-GR" sz="1500" b="1" dirty="0"/>
              <a:t>Μετρήσεις στη </a:t>
            </a:r>
            <a:r>
              <a:rPr lang="el-GR" sz="1500" b="1" dirty="0" err="1"/>
              <a:t>σταση</a:t>
            </a:r>
            <a:r>
              <a:rPr lang="el-GR" sz="1500" dirty="0"/>
              <a:t>: Ο μέσος όρος επιβιβάσεων στο λεωφορείο ήταν </a:t>
            </a:r>
            <a:r>
              <a:rPr lang="el-GR" sz="1500" b="1" dirty="0"/>
              <a:t>0,88 επιβάτες</a:t>
            </a:r>
            <a:r>
              <a:rPr lang="el-GR" sz="1500" dirty="0"/>
              <a:t>, ενώ για τις αποβιβάσεις </a:t>
            </a:r>
            <a:r>
              <a:rPr lang="el-GR" sz="1500" b="1" dirty="0"/>
              <a:t>1,46 επιβάτες</a:t>
            </a:r>
            <a:r>
              <a:rPr lang="el-GR" sz="1500" dirty="0"/>
              <a:t>. Η ανάλυση αυτών των δεδομένων αποκαλύπτει ενδιαφέροντα μοτίβα χρήσης, με σημαντικές διαφορές μεταξύ γραμμών, συμβάλλοντας στην αξιολόγηση και βελτίωση της εξυπηρέτησης και διαχείρισης στόλου.</a:t>
            </a:r>
            <a:r>
              <a:rPr lang="el-GR" sz="1500" dirty="0">
                <a:solidFill>
                  <a:srgbClr val="000000"/>
                </a:solidFill>
              </a:rPr>
              <a:t> Η γραμμή 4 κατέγραψε τον μεγαλύτερο αριθμό επιβιβάσεων(Μ.Ο 1,55 </a:t>
            </a:r>
            <a:r>
              <a:rPr lang="el-GR" sz="1500" dirty="0" err="1">
                <a:solidFill>
                  <a:srgbClr val="000000"/>
                </a:solidFill>
              </a:rPr>
              <a:t>επιβ</a:t>
            </a:r>
            <a:r>
              <a:rPr lang="el-GR" sz="1500" dirty="0">
                <a:solidFill>
                  <a:srgbClr val="000000"/>
                </a:solidFill>
              </a:rPr>
              <a:t>/</a:t>
            </a:r>
            <a:r>
              <a:rPr lang="el-GR" sz="1500" dirty="0" err="1">
                <a:solidFill>
                  <a:srgbClr val="000000"/>
                </a:solidFill>
              </a:rPr>
              <a:t>δρομολογιο</a:t>
            </a:r>
            <a:r>
              <a:rPr lang="el-GR" sz="1500" dirty="0">
                <a:solidFill>
                  <a:srgbClr val="000000"/>
                </a:solidFill>
              </a:rPr>
              <a:t>). Αντίθετα, η γραμμή 5 είχε τον υψηλότερο αριθμό αποβιβάσεων(Μ.Ο 3,83 </a:t>
            </a:r>
            <a:r>
              <a:rPr lang="el-GR" sz="1500" dirty="0" err="1">
                <a:solidFill>
                  <a:srgbClr val="000000"/>
                </a:solidFill>
              </a:rPr>
              <a:t>αποβ</a:t>
            </a:r>
            <a:r>
              <a:rPr lang="el-GR" sz="1500" dirty="0">
                <a:solidFill>
                  <a:srgbClr val="000000"/>
                </a:solidFill>
              </a:rPr>
              <a:t>/</a:t>
            </a:r>
            <a:r>
              <a:rPr lang="el-GR" sz="1500" dirty="0" err="1">
                <a:solidFill>
                  <a:srgbClr val="000000"/>
                </a:solidFill>
              </a:rPr>
              <a:t>δρομολογιο</a:t>
            </a:r>
            <a:r>
              <a:rPr lang="el-GR" sz="1500" dirty="0">
                <a:solidFill>
                  <a:srgbClr val="000000"/>
                </a:solidFill>
              </a:rPr>
              <a:t>)</a:t>
            </a:r>
            <a:endParaRPr lang="el-GR" sz="1500" b="1" dirty="0"/>
          </a:p>
        </p:txBody>
      </p:sp>
      <p:sp>
        <p:nvSpPr>
          <p:cNvPr id="14" name="Freeform 12">
            <a:extLst>
              <a:ext uri="{FF2B5EF4-FFF2-40B4-BE49-F238E27FC236}">
                <a16:creationId xmlns:a16="http://schemas.microsoft.com/office/drawing/2014/main" id="{52E1387C-B186-463D-8EC6-72189C2FAD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pink squares&#10;&#10;Description automatically generated">
            <a:extLst>
              <a:ext uri="{FF2B5EF4-FFF2-40B4-BE49-F238E27FC236}">
                <a16:creationId xmlns:a16="http://schemas.microsoft.com/office/drawing/2014/main" id="{2C464B3B-3DD6-DDBF-7850-A58C1BAA5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126" y="3225956"/>
            <a:ext cx="5342466" cy="3088405"/>
          </a:xfrm>
          <a:prstGeom prst="rect">
            <a:avLst/>
          </a:prstGeom>
        </p:spPr>
      </p:pic>
      <p:pic>
        <p:nvPicPr>
          <p:cNvPr id="7" name="Picture 5" descr="A screenshot of a graph&#10;&#10;Description automatically generated">
            <a:extLst>
              <a:ext uri="{FF2B5EF4-FFF2-40B4-BE49-F238E27FC236}">
                <a16:creationId xmlns:a16="http://schemas.microsoft.com/office/drawing/2014/main" id="{40515D46-1693-6B64-AC8E-5880CD447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0125" y="188206"/>
            <a:ext cx="5342466" cy="3005137"/>
          </a:xfrm>
          <a:prstGeom prst="rect">
            <a:avLst/>
          </a:prstGeom>
        </p:spPr>
      </p:pic>
    </p:spTree>
    <p:extLst>
      <p:ext uri="{BB962C8B-B14F-4D97-AF65-F5344CB8AC3E}">
        <p14:creationId xmlns:p14="http://schemas.microsoft.com/office/powerpoint/2010/main" val="2906735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5681DEC-7F33-A391-BE82-572C9F15EB3D}"/>
              </a:ext>
            </a:extLst>
          </p:cNvPr>
          <p:cNvSpPr>
            <a:spLocks noGrp="1"/>
          </p:cNvSpPr>
          <p:nvPr>
            <p:ph type="title"/>
          </p:nvPr>
        </p:nvSpPr>
        <p:spPr>
          <a:xfrm>
            <a:off x="1294753" y="1280105"/>
            <a:ext cx="9940413" cy="658762"/>
          </a:xfrm>
        </p:spPr>
        <p:txBody>
          <a:bodyPr>
            <a:normAutofit fontScale="90000"/>
          </a:bodyPr>
          <a:lstStyle/>
          <a:p>
            <a:r>
              <a:rPr lang="el-GR" sz="3600" dirty="0"/>
              <a:t>ΑΠΟΤΕΛΕΣΜΑΤΑ ΕΠΕΞΕΡΓΑΣΙΑΣ ΔΕΔΟΜΕΝΩΝ(</a:t>
            </a:r>
            <a:r>
              <a:rPr lang="el-GR" dirty="0"/>
              <a:t>5</a:t>
            </a:r>
            <a:r>
              <a:rPr lang="el-GR" sz="3600" dirty="0"/>
              <a:t>)</a:t>
            </a:r>
            <a:endParaRPr lang="el-GR" dirty="0"/>
          </a:p>
        </p:txBody>
      </p:sp>
      <p:sp>
        <p:nvSpPr>
          <p:cNvPr id="3" name="Θέση περιεχομένου 2">
            <a:extLst>
              <a:ext uri="{FF2B5EF4-FFF2-40B4-BE49-F238E27FC236}">
                <a16:creationId xmlns:a16="http://schemas.microsoft.com/office/drawing/2014/main" id="{C8132DA1-F5A7-DE07-B758-C03540416449}"/>
              </a:ext>
            </a:extLst>
          </p:cNvPr>
          <p:cNvSpPr>
            <a:spLocks noGrp="1"/>
          </p:cNvSpPr>
          <p:nvPr>
            <p:ph idx="1"/>
          </p:nvPr>
        </p:nvSpPr>
        <p:spPr>
          <a:xfrm>
            <a:off x="2148527" y="2839064"/>
            <a:ext cx="8232863" cy="2399071"/>
          </a:xfrm>
        </p:spPr>
        <p:txBody>
          <a:bodyPr/>
          <a:lstStyle/>
          <a:p>
            <a:r>
              <a:rPr lang="el-GR" sz="1800" b="1" dirty="0">
                <a:solidFill>
                  <a:srgbClr val="000000"/>
                </a:solidFill>
              </a:rPr>
              <a:t>Επιβιβάσεις/Αποβιβάσεις(2)</a:t>
            </a:r>
            <a:r>
              <a:rPr lang="en-US" sz="1800" b="1" dirty="0">
                <a:solidFill>
                  <a:srgbClr val="000000"/>
                </a:solidFill>
              </a:rPr>
              <a:t>:</a:t>
            </a:r>
            <a:endParaRPr lang="el-GR" sz="1800" b="1" dirty="0">
              <a:solidFill>
                <a:srgbClr val="000000"/>
              </a:solidFill>
            </a:endParaRPr>
          </a:p>
          <a:p>
            <a:pPr marL="0" indent="0">
              <a:buNone/>
            </a:pPr>
            <a:r>
              <a:rPr lang="el-GR" dirty="0"/>
              <a:t>Για την κατανόηση των δεδομένων, ο αριθμός επιβιβάσεων και αποβιβάσεων ανά λεπτό κατά τη δίωρη καταμέτρηση αποτυπώθηκε με ιστογράμματα και διαγράμματα διασποράς, όπως φαίνονται στην επόμενη διαφάνεια. Τα ιστογράμματα δείχνουν την κατανομή, αναδεικνύοντας ώρες αιχμής, ενώ τα διαγράμματα διασποράς παρουσιάζουν τη σχέση μεταξύ επιβιβάσεων και αποβιβάσεων. </a:t>
            </a:r>
          </a:p>
        </p:txBody>
      </p:sp>
    </p:spTree>
    <p:extLst>
      <p:ext uri="{BB962C8B-B14F-4D97-AF65-F5344CB8AC3E}">
        <p14:creationId xmlns:p14="http://schemas.microsoft.com/office/powerpoint/2010/main" val="264075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29687A1-2A45-E48A-F2B5-891D3D30E9D5}"/>
              </a:ext>
            </a:extLst>
          </p:cNvPr>
          <p:cNvSpPr>
            <a:spLocks noGrp="1"/>
          </p:cNvSpPr>
          <p:nvPr>
            <p:ph type="title"/>
          </p:nvPr>
        </p:nvSpPr>
        <p:spPr>
          <a:xfrm>
            <a:off x="2302964" y="256219"/>
            <a:ext cx="8911687" cy="1080967"/>
          </a:xfrm>
        </p:spPr>
        <p:txBody>
          <a:bodyPr>
            <a:normAutofit fontScale="90000"/>
          </a:bodyPr>
          <a:lstStyle/>
          <a:p>
            <a:r>
              <a:rPr lang="el-GR" sz="3600" dirty="0"/>
              <a:t>ΑΠΟΤΕΛΕΣΜΑΤΑ ΕΠΕΞΕΡΓΑΣΙΑΣ ΔΕΔΟΜΕΝΩΝ</a:t>
            </a:r>
            <a:r>
              <a:rPr lang="el-GR" dirty="0"/>
              <a:t>(ΣΤΑΣΗ)</a:t>
            </a:r>
            <a:r>
              <a:rPr lang="el-GR" sz="3600" dirty="0"/>
              <a:t>(</a:t>
            </a:r>
            <a:r>
              <a:rPr lang="el-GR" dirty="0"/>
              <a:t>6</a:t>
            </a:r>
            <a:r>
              <a:rPr lang="el-GR" sz="3600" dirty="0"/>
              <a:t>)</a:t>
            </a:r>
            <a:endParaRPr lang="el-GR" dirty="0"/>
          </a:p>
        </p:txBody>
      </p:sp>
      <p:pic>
        <p:nvPicPr>
          <p:cNvPr id="9" name="Picture 9" descr="A graph showing a curve&#10;&#10;Description automatically generated">
            <a:extLst>
              <a:ext uri="{FF2B5EF4-FFF2-40B4-BE49-F238E27FC236}">
                <a16:creationId xmlns:a16="http://schemas.microsoft.com/office/drawing/2014/main" id="{9FA257FC-8A2F-6D5B-B16F-AF1779683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348" y="1496303"/>
            <a:ext cx="5118651" cy="2512566"/>
          </a:xfrm>
          <a:prstGeom prst="rect">
            <a:avLst/>
          </a:prstGeom>
        </p:spPr>
      </p:pic>
      <p:pic>
        <p:nvPicPr>
          <p:cNvPr id="10" name="Picture 13" descr="A graph showing the growth of a number of times&#10;&#10;Description automatically generated with medium confidence">
            <a:extLst>
              <a:ext uri="{FF2B5EF4-FFF2-40B4-BE49-F238E27FC236}">
                <a16:creationId xmlns:a16="http://schemas.microsoft.com/office/drawing/2014/main" id="{F2596231-E97A-980B-18BD-64A826C09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570" y="1496303"/>
            <a:ext cx="5400230" cy="2556073"/>
          </a:xfrm>
          <a:prstGeom prst="rect">
            <a:avLst/>
          </a:prstGeom>
        </p:spPr>
      </p:pic>
      <p:pic>
        <p:nvPicPr>
          <p:cNvPr id="11" name="Picture 15" descr="A graph showing the growth of a number of people&#10;&#10;Description automatically generated with medium confidence">
            <a:extLst>
              <a:ext uri="{FF2B5EF4-FFF2-40B4-BE49-F238E27FC236}">
                <a16:creationId xmlns:a16="http://schemas.microsoft.com/office/drawing/2014/main" id="{C03D3DD7-FD43-6BBB-2E26-979F86FF1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0380" y="4008869"/>
            <a:ext cx="5437420" cy="2637875"/>
          </a:xfrm>
          <a:prstGeom prst="rect">
            <a:avLst/>
          </a:prstGeom>
        </p:spPr>
      </p:pic>
      <p:pic>
        <p:nvPicPr>
          <p:cNvPr id="12" name="Picture 11" descr="A graph showing a line of data&#10;&#10;Description automatically generated with medium confidence">
            <a:extLst>
              <a:ext uri="{FF2B5EF4-FFF2-40B4-BE49-F238E27FC236}">
                <a16:creationId xmlns:a16="http://schemas.microsoft.com/office/drawing/2014/main" id="{78258D44-C907-3687-42C3-55A6FF6B8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348" y="4028099"/>
            <a:ext cx="5193030" cy="2671683"/>
          </a:xfrm>
          <a:prstGeom prst="rect">
            <a:avLst/>
          </a:prstGeom>
        </p:spPr>
      </p:pic>
      <p:pic>
        <p:nvPicPr>
          <p:cNvPr id="13" name="Picture 9" descr="A graph showing a curve&#10;&#10;Description automatically generated">
            <a:extLst>
              <a:ext uri="{FF2B5EF4-FFF2-40B4-BE49-F238E27FC236}">
                <a16:creationId xmlns:a16="http://schemas.microsoft.com/office/drawing/2014/main" id="{E24B0D9C-53E4-99F9-CE91-5F243292F1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540" y="1496303"/>
            <a:ext cx="5155838" cy="2512566"/>
          </a:xfrm>
          <a:prstGeom prst="rect">
            <a:avLst/>
          </a:prstGeom>
        </p:spPr>
      </p:pic>
      <p:pic>
        <p:nvPicPr>
          <p:cNvPr id="14" name="Picture 11" descr="A graph showing a line of data&#10;&#10;Description automatically generated with medium confidence">
            <a:extLst>
              <a:ext uri="{FF2B5EF4-FFF2-40B4-BE49-F238E27FC236}">
                <a16:creationId xmlns:a16="http://schemas.microsoft.com/office/drawing/2014/main" id="{32D57313-AC45-59E2-3FF9-C7417D4B22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539" y="4008869"/>
            <a:ext cx="5230757" cy="2690913"/>
          </a:xfrm>
          <a:prstGeom prst="rect">
            <a:avLst/>
          </a:prstGeom>
        </p:spPr>
      </p:pic>
    </p:spTree>
    <p:extLst>
      <p:ext uri="{BB962C8B-B14F-4D97-AF65-F5344CB8AC3E}">
        <p14:creationId xmlns:p14="http://schemas.microsoft.com/office/powerpoint/2010/main" val="2929484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DEC7763-B50D-287B-F5D8-25569EA84F06}"/>
              </a:ext>
            </a:extLst>
          </p:cNvPr>
          <p:cNvSpPr>
            <a:spLocks noGrp="1"/>
          </p:cNvSpPr>
          <p:nvPr>
            <p:ph type="title"/>
          </p:nvPr>
        </p:nvSpPr>
        <p:spPr>
          <a:xfrm>
            <a:off x="2431696" y="162430"/>
            <a:ext cx="6997440" cy="1045606"/>
          </a:xfrm>
        </p:spPr>
        <p:txBody>
          <a:bodyPr>
            <a:normAutofit fontScale="90000"/>
          </a:bodyPr>
          <a:lstStyle/>
          <a:p>
            <a:r>
              <a:rPr lang="el-GR" sz="3600" dirty="0"/>
              <a:t>ΑΠΟΤΕΛΕΣΜΑΤΑ-ΕΠΕΞΕΡΓΑΣΙΑ ΔΕΔΟΜΕΝΩΝ(ΛΕΩΦΟΡΕΙΟ)(7)</a:t>
            </a:r>
            <a:endParaRPr lang="el-GR" dirty="0"/>
          </a:p>
        </p:txBody>
      </p:sp>
      <p:pic>
        <p:nvPicPr>
          <p:cNvPr id="3" name="Picture 3" descr="A graph showing a curve&#10;&#10;Description automatically generated with medium confidence">
            <a:extLst>
              <a:ext uri="{FF2B5EF4-FFF2-40B4-BE49-F238E27FC236}">
                <a16:creationId xmlns:a16="http://schemas.microsoft.com/office/drawing/2014/main" id="{A4D8F7F1-84BD-E5CD-C195-96474A203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190" y="1348359"/>
            <a:ext cx="5663006" cy="2627030"/>
          </a:xfrm>
          <a:prstGeom prst="rect">
            <a:avLst/>
          </a:prstGeom>
        </p:spPr>
      </p:pic>
      <p:pic>
        <p:nvPicPr>
          <p:cNvPr id="4" name="Picture 5" descr="A graph showing a line of data&#10;&#10;Description automatically generated with medium confidence">
            <a:extLst>
              <a:ext uri="{FF2B5EF4-FFF2-40B4-BE49-F238E27FC236}">
                <a16:creationId xmlns:a16="http://schemas.microsoft.com/office/drawing/2014/main" id="{F3D6D4ED-E6D3-6D0B-0DAA-223364E8E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975389"/>
            <a:ext cx="5725567" cy="2811916"/>
          </a:xfrm>
          <a:prstGeom prst="rect">
            <a:avLst/>
          </a:prstGeom>
        </p:spPr>
      </p:pic>
      <p:pic>
        <p:nvPicPr>
          <p:cNvPr id="5" name="Picture 7" descr="A graph showing the growth of a number of people&#10;&#10;Description automatically generated with medium confidence">
            <a:extLst>
              <a:ext uri="{FF2B5EF4-FFF2-40B4-BE49-F238E27FC236}">
                <a16:creationId xmlns:a16="http://schemas.microsoft.com/office/drawing/2014/main" id="{E81B559F-965E-4FF8-FFFC-73ACA555A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602" y="1348359"/>
            <a:ext cx="5370026" cy="2686051"/>
          </a:xfrm>
          <a:prstGeom prst="rect">
            <a:avLst/>
          </a:prstGeom>
        </p:spPr>
      </p:pic>
      <p:pic>
        <p:nvPicPr>
          <p:cNvPr id="6" name="Picture 11" descr="A graph of a graph showing a number of bars&#10;&#10;Description automatically generated with medium confidence">
            <a:extLst>
              <a:ext uri="{FF2B5EF4-FFF2-40B4-BE49-F238E27FC236}">
                <a16:creationId xmlns:a16="http://schemas.microsoft.com/office/drawing/2014/main" id="{52A91251-6A32-850D-B2D0-E7413D70D5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601" y="4034410"/>
            <a:ext cx="5370026" cy="2752897"/>
          </a:xfrm>
          <a:prstGeom prst="rect">
            <a:avLst/>
          </a:prstGeom>
        </p:spPr>
      </p:pic>
    </p:spTree>
    <p:extLst>
      <p:ext uri="{BB962C8B-B14F-4D97-AF65-F5344CB8AC3E}">
        <p14:creationId xmlns:p14="http://schemas.microsoft.com/office/powerpoint/2010/main" val="3319553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8D9611D-6020-3D65-A5FE-4399FA4FE540}"/>
              </a:ext>
            </a:extLst>
          </p:cNvPr>
          <p:cNvSpPr>
            <a:spLocks noGrp="1"/>
          </p:cNvSpPr>
          <p:nvPr>
            <p:ph type="title"/>
          </p:nvPr>
        </p:nvSpPr>
        <p:spPr>
          <a:xfrm>
            <a:off x="1543050" y="656882"/>
            <a:ext cx="3333750" cy="1280890"/>
          </a:xfrm>
        </p:spPr>
        <p:txBody>
          <a:bodyPr>
            <a:noAutofit/>
          </a:bodyPr>
          <a:lstStyle/>
          <a:p>
            <a:pPr>
              <a:lnSpc>
                <a:spcPct val="90000"/>
              </a:lnSpc>
            </a:pPr>
            <a:r>
              <a:rPr lang="el-GR" sz="3000" dirty="0"/>
              <a:t>ΑΠΟΤΕΛΕΣΜΑΤΑ ΕΠΕΞΕΡΓΑΣΙΑΣ ΔΕΔΟΜΕΝΩΝ(8)</a:t>
            </a:r>
          </a:p>
        </p:txBody>
      </p:sp>
      <p:sp>
        <p:nvSpPr>
          <p:cNvPr id="3" name="Θέση περιεχομένου 2">
            <a:extLst>
              <a:ext uri="{FF2B5EF4-FFF2-40B4-BE49-F238E27FC236}">
                <a16:creationId xmlns:a16="http://schemas.microsoft.com/office/drawing/2014/main" id="{26F95B12-7A7C-919B-D708-B3970518B4E3}"/>
              </a:ext>
            </a:extLst>
          </p:cNvPr>
          <p:cNvSpPr>
            <a:spLocks noGrp="1"/>
          </p:cNvSpPr>
          <p:nvPr>
            <p:ph idx="1"/>
          </p:nvPr>
        </p:nvSpPr>
        <p:spPr>
          <a:xfrm>
            <a:off x="363538" y="2148676"/>
            <a:ext cx="4644832" cy="4113865"/>
          </a:xfrm>
        </p:spPr>
        <p:txBody>
          <a:bodyPr>
            <a:noAutofit/>
          </a:bodyPr>
          <a:lstStyle/>
          <a:p>
            <a:pPr>
              <a:lnSpc>
                <a:spcPct val="90000"/>
              </a:lnSpc>
            </a:pPr>
            <a:r>
              <a:rPr lang="el-GR" sz="1600" b="1" dirty="0"/>
              <a:t>Χρόνος παραμονής λεωφορείου στη στάση</a:t>
            </a:r>
            <a:r>
              <a:rPr lang="en-US" sz="1600" b="1" dirty="0"/>
              <a:t>:</a:t>
            </a:r>
            <a:endParaRPr lang="el-GR" sz="1600" b="1" dirty="0"/>
          </a:p>
          <a:p>
            <a:pPr marL="0" indent="0">
              <a:lnSpc>
                <a:spcPct val="90000"/>
              </a:lnSpc>
              <a:buNone/>
            </a:pPr>
            <a:r>
              <a:rPr lang="el-GR" sz="1600" b="1" dirty="0"/>
              <a:t>Μετρήσεις στο λεωφορείο</a:t>
            </a:r>
            <a:r>
              <a:rPr lang="el-GR" sz="1600" dirty="0"/>
              <a:t>: Ο χρόνος παραμονής του λεωφορείου της γραμμής 2 στις στάσεις παρουσίασε διακυμάνσεις, με τις στάσεις </a:t>
            </a:r>
            <a:r>
              <a:rPr lang="el-GR" sz="1600" b="1" dirty="0"/>
              <a:t>009 (Κεντρική Αφετηρία)</a:t>
            </a:r>
            <a:r>
              <a:rPr lang="el-GR" sz="1600" dirty="0"/>
              <a:t>, </a:t>
            </a:r>
            <a:r>
              <a:rPr lang="el-GR" sz="1600" b="1" dirty="0"/>
              <a:t>093 (Οδός Σταδίου, 2ο ΕΠΑΛ Νέας Ιωνίας)</a:t>
            </a:r>
            <a:r>
              <a:rPr lang="el-GR" sz="1600" dirty="0"/>
              <a:t> και </a:t>
            </a:r>
            <a:r>
              <a:rPr lang="el-GR" sz="1600" b="1" dirty="0"/>
              <a:t>096 (Γεωπονική Σχολή)</a:t>
            </a:r>
            <a:r>
              <a:rPr lang="el-GR" sz="1600" dirty="0"/>
              <a:t> να καταγράφουν τους υψηλότερους μέσους χρόνους, ξεπερνώντας τα </a:t>
            </a:r>
            <a:r>
              <a:rPr lang="el-GR" sz="1600" b="1" dirty="0"/>
              <a:t>12 δευτερόλεπτα</a:t>
            </a:r>
            <a:r>
              <a:rPr lang="el-GR" sz="1600" dirty="0"/>
              <a:t> λόγω αυξημένης κίνησης ή ειδικών συνθηκών.</a:t>
            </a:r>
          </a:p>
          <a:p>
            <a:pPr marL="0" indent="0">
              <a:lnSpc>
                <a:spcPct val="90000"/>
              </a:lnSpc>
              <a:buNone/>
            </a:pPr>
            <a:r>
              <a:rPr lang="el-GR" sz="1600" b="1" dirty="0"/>
              <a:t>Μετρήσεις στη στάση</a:t>
            </a:r>
            <a:r>
              <a:rPr lang="el-GR" sz="1600" dirty="0"/>
              <a:t>: Ο μέσος χρόνος στάσης του λεωφορείου υπολογίστηκε στα </a:t>
            </a:r>
            <a:r>
              <a:rPr lang="el-GR" sz="1600" b="1" dirty="0"/>
              <a:t>22,97 δευτερόλεπτα</a:t>
            </a:r>
            <a:r>
              <a:rPr lang="el-GR" sz="1600" dirty="0"/>
              <a:t>. Οι γραμμές </a:t>
            </a:r>
            <a:r>
              <a:rPr lang="el-GR" sz="1600" b="1" dirty="0"/>
              <a:t>4 και 5</a:t>
            </a:r>
            <a:r>
              <a:rPr lang="el-GR" sz="1600" dirty="0"/>
              <a:t> παρουσίασαν τον υψηλότερο μέσο χρόνο παραμονής, κάτι που συνδέεται άμεσα με τον αριθμό επιβιβάσεων και αποβιβάσεων.</a:t>
            </a:r>
            <a:endParaRPr lang="el-GR" sz="1600" b="1" dirty="0"/>
          </a:p>
        </p:txBody>
      </p:sp>
      <p:pic>
        <p:nvPicPr>
          <p:cNvPr id="6" name="Picture 5" descr="A graph showing a number of red bars&#10;&#10;Description automatically generated">
            <a:extLst>
              <a:ext uri="{FF2B5EF4-FFF2-40B4-BE49-F238E27FC236}">
                <a16:creationId xmlns:a16="http://schemas.microsoft.com/office/drawing/2014/main" id="{566428E7-EF91-BD7F-61C3-A1A4758797FD}"/>
              </a:ext>
            </a:extLst>
          </p:cNvPr>
          <p:cNvPicPr>
            <a:picLocks noChangeAspect="1"/>
          </p:cNvPicPr>
          <p:nvPr/>
        </p:nvPicPr>
        <p:blipFill>
          <a:blip r:embed="rId2">
            <a:extLst>
              <a:ext uri="{28A0092B-C50C-407E-A947-70E740481C1C}">
                <a14:useLocalDpi xmlns:a14="http://schemas.microsoft.com/office/drawing/2010/main" val="0"/>
              </a:ext>
            </a:extLst>
          </a:blip>
          <a:srcRect l="6119" r="13200"/>
          <a:stretch/>
        </p:blipFill>
        <p:spPr>
          <a:xfrm>
            <a:off x="5139939" y="3781426"/>
            <a:ext cx="6831787" cy="2941647"/>
          </a:xfrm>
          <a:prstGeom prst="rect">
            <a:avLst/>
          </a:prstGeom>
        </p:spPr>
      </p:pic>
      <p:pic>
        <p:nvPicPr>
          <p:cNvPr id="7" name="Picture 5" descr="A graph showing the number of the same number&#10;&#10;Description automatically generated with medium confidence">
            <a:extLst>
              <a:ext uri="{FF2B5EF4-FFF2-40B4-BE49-F238E27FC236}">
                <a16:creationId xmlns:a16="http://schemas.microsoft.com/office/drawing/2014/main" id="{B1E7FC44-4426-2D98-80CF-D5654017B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8370" y="174879"/>
            <a:ext cx="6963357" cy="3525786"/>
          </a:xfrm>
          <a:prstGeom prst="rect">
            <a:avLst/>
          </a:prstGeom>
        </p:spPr>
      </p:pic>
    </p:spTree>
    <p:extLst>
      <p:ext uri="{BB962C8B-B14F-4D97-AF65-F5344CB8AC3E}">
        <p14:creationId xmlns:p14="http://schemas.microsoft.com/office/powerpoint/2010/main" val="929735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4015C43-D8BC-6139-10F3-F9FAFF24A2FB}"/>
              </a:ext>
            </a:extLst>
          </p:cNvPr>
          <p:cNvSpPr>
            <a:spLocks noGrp="1"/>
          </p:cNvSpPr>
          <p:nvPr>
            <p:ph type="title"/>
          </p:nvPr>
        </p:nvSpPr>
        <p:spPr>
          <a:xfrm>
            <a:off x="2505830" y="663439"/>
            <a:ext cx="7180340" cy="1280890"/>
          </a:xfrm>
        </p:spPr>
        <p:txBody>
          <a:bodyPr/>
          <a:lstStyle/>
          <a:p>
            <a:r>
              <a:rPr lang="el-GR" sz="3600" dirty="0"/>
              <a:t>ΑΠΟΤΕΛΕΣΜΑΤΑ-ΕΠΕΞΕΡΓΑΣΙΑ ΔΕΔΟΜΕΝΩΝ(</a:t>
            </a:r>
            <a:r>
              <a:rPr lang="el-GR" dirty="0"/>
              <a:t>9</a:t>
            </a:r>
            <a:r>
              <a:rPr lang="el-GR" sz="3600" dirty="0"/>
              <a:t>)</a:t>
            </a:r>
            <a:endParaRPr lang="el-GR" dirty="0"/>
          </a:p>
        </p:txBody>
      </p:sp>
      <p:sp>
        <p:nvSpPr>
          <p:cNvPr id="3" name="Θέση περιεχομένου 2">
            <a:extLst>
              <a:ext uri="{FF2B5EF4-FFF2-40B4-BE49-F238E27FC236}">
                <a16:creationId xmlns:a16="http://schemas.microsoft.com/office/drawing/2014/main" id="{01FB9C1F-FD4E-4C31-16B7-DC3C7E17D9B5}"/>
              </a:ext>
            </a:extLst>
          </p:cNvPr>
          <p:cNvSpPr>
            <a:spLocks noGrp="1"/>
          </p:cNvSpPr>
          <p:nvPr>
            <p:ph idx="1"/>
          </p:nvPr>
        </p:nvSpPr>
        <p:spPr>
          <a:xfrm>
            <a:off x="1638300" y="2625213"/>
            <a:ext cx="8915400" cy="2819401"/>
          </a:xfrm>
        </p:spPr>
        <p:txBody>
          <a:bodyPr/>
          <a:lstStyle/>
          <a:p>
            <a:r>
              <a:rPr lang="el-GR" sz="1800" b="1" dirty="0">
                <a:solidFill>
                  <a:srgbClr val="000000"/>
                </a:solidFill>
              </a:rPr>
              <a:t>Χρόνος παραμονής λεωφορείου στη στάση(2)</a:t>
            </a:r>
            <a:r>
              <a:rPr lang="en-US" sz="1800" b="1" dirty="0">
                <a:solidFill>
                  <a:srgbClr val="000000"/>
                </a:solidFill>
              </a:rPr>
              <a:t>:</a:t>
            </a:r>
            <a:endParaRPr lang="el-GR" sz="1800" b="1" dirty="0">
              <a:solidFill>
                <a:srgbClr val="000000"/>
              </a:solidFill>
            </a:endParaRPr>
          </a:p>
          <a:p>
            <a:pPr marL="0" indent="0">
              <a:buNone/>
            </a:pPr>
            <a:r>
              <a:rPr lang="el-GR" sz="1800" dirty="0">
                <a:effectLst/>
                <a:latin typeface="Times New Roman" panose="02020603050405020304" pitchFamily="18" charset="0"/>
                <a:ea typeface="Aptos" panose="020B0004020202020204" pitchFamily="34" charset="0"/>
              </a:rPr>
              <a:t>Για την καλύτερη κατανόηση αυτών των δεδομένων, δημιουργήθηκε ένας χάρτης που </a:t>
            </a:r>
            <a:r>
              <a:rPr lang="el-GR" sz="1800" dirty="0" err="1">
                <a:effectLst/>
                <a:latin typeface="Times New Roman" panose="02020603050405020304" pitchFamily="18" charset="0"/>
                <a:ea typeface="Aptos" panose="020B0004020202020204" pitchFamily="34" charset="0"/>
              </a:rPr>
              <a:t>οπτικοποιεί</a:t>
            </a:r>
            <a:r>
              <a:rPr lang="el-GR" sz="1800" dirty="0">
                <a:effectLst/>
                <a:latin typeface="Times New Roman" panose="02020603050405020304" pitchFamily="18" charset="0"/>
                <a:ea typeface="Aptos" panose="020B0004020202020204" pitchFamily="34" charset="0"/>
              </a:rPr>
              <a:t> τον χρόνο παραμονής και άλλα μεγέθη σε κάθε στάση. Ο χάρτης αυτός βοηθά στον εντοπισμό των περιοχών όπου σημειώθηκαν καθυστερήσεις, παρέχοντας χρήσιμες πληροφορίες για την ανάλυση και τη βελτίωση του δρομολογίου. </a:t>
            </a:r>
          </a:p>
          <a:p>
            <a:pPr marL="0" indent="0">
              <a:buNone/>
            </a:pPr>
            <a:r>
              <a:rPr lang="el-GR" sz="1800" u="sng" dirty="0">
                <a:solidFill>
                  <a:srgbClr val="467886"/>
                </a:solidFill>
                <a:effectLst/>
                <a:latin typeface="Times New Roman" panose="02020603050405020304" pitchFamily="18" charset="0"/>
                <a:ea typeface="Aptos" panose="020B0004020202020204" pitchFamily="34" charset="0"/>
                <a:hlinkClick r:id="rId2"/>
              </a:rPr>
              <a:t>https://pavlosgkougkoulis.github.io/Urban_Transport_Systems_Project/Stop_Visualization/Bus_Stop_Heatmap.html</a:t>
            </a:r>
            <a:endParaRPr lang="el-GR" dirty="0"/>
          </a:p>
        </p:txBody>
      </p:sp>
    </p:spTree>
    <p:extLst>
      <p:ext uri="{BB962C8B-B14F-4D97-AF65-F5344CB8AC3E}">
        <p14:creationId xmlns:p14="http://schemas.microsoft.com/office/powerpoint/2010/main" val="2041775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C6E68D20-54CD-40AF-A817-D5C32B0D8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4AA66756-263E-47DC-FD41-3C2DF23BC3E9}"/>
              </a:ext>
            </a:extLst>
          </p:cNvPr>
          <p:cNvSpPr>
            <a:spLocks noGrp="1"/>
          </p:cNvSpPr>
          <p:nvPr>
            <p:ph type="title"/>
          </p:nvPr>
        </p:nvSpPr>
        <p:spPr>
          <a:xfrm>
            <a:off x="649224" y="645106"/>
            <a:ext cx="5122652" cy="1259894"/>
          </a:xfrm>
        </p:spPr>
        <p:txBody>
          <a:bodyPr>
            <a:normAutofit/>
          </a:bodyPr>
          <a:lstStyle/>
          <a:p>
            <a:pPr>
              <a:lnSpc>
                <a:spcPct val="90000"/>
              </a:lnSpc>
            </a:pPr>
            <a:r>
              <a:rPr lang="el-GR" sz="2800" dirty="0"/>
              <a:t>ΑΠΟΤΕΛΕΣΜΑΤΑ ΕΠΕΞΕΡΓΑΣΙΑΣ ΔΕΔΟΜΕΝΩΝ(10)</a:t>
            </a:r>
          </a:p>
        </p:txBody>
      </p:sp>
      <p:sp>
        <p:nvSpPr>
          <p:cNvPr id="30" name="Rectangle 29">
            <a:extLst>
              <a:ext uri="{FF2B5EF4-FFF2-40B4-BE49-F238E27FC236}">
                <a16:creationId xmlns:a16="http://schemas.microsoft.com/office/drawing/2014/main" id="{7DE013BA-4C2B-4908-ACEA-78FAA6951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3" name="Θέση περιεχομένου 2">
            <a:extLst>
              <a:ext uri="{FF2B5EF4-FFF2-40B4-BE49-F238E27FC236}">
                <a16:creationId xmlns:a16="http://schemas.microsoft.com/office/drawing/2014/main" id="{B82D09A0-5292-B06B-467D-39319C4CCAAF}"/>
              </a:ext>
            </a:extLst>
          </p:cNvPr>
          <p:cNvSpPr>
            <a:spLocks noGrp="1"/>
          </p:cNvSpPr>
          <p:nvPr>
            <p:ph idx="1"/>
          </p:nvPr>
        </p:nvSpPr>
        <p:spPr>
          <a:xfrm>
            <a:off x="649225" y="2133600"/>
            <a:ext cx="5138486" cy="3759253"/>
          </a:xfrm>
        </p:spPr>
        <p:txBody>
          <a:bodyPr>
            <a:normAutofit/>
          </a:bodyPr>
          <a:lstStyle/>
          <a:p>
            <a:pPr>
              <a:lnSpc>
                <a:spcPct val="90000"/>
              </a:lnSpc>
            </a:pPr>
            <a:r>
              <a:rPr lang="el-GR" sz="1700" b="1" dirty="0"/>
              <a:t>Συνθήκες κατά τη στάση</a:t>
            </a:r>
            <a:r>
              <a:rPr lang="en-US" sz="1700" b="1" dirty="0"/>
              <a:t>:</a:t>
            </a:r>
            <a:endParaRPr lang="el-GR" sz="1700" b="1" dirty="0"/>
          </a:p>
          <a:p>
            <a:pPr marL="0" indent="0">
              <a:lnSpc>
                <a:spcPct val="90000"/>
              </a:lnSpc>
              <a:buNone/>
            </a:pPr>
            <a:r>
              <a:rPr lang="el-GR" sz="1700" b="1" dirty="0"/>
              <a:t>Μετρήσεις στο λεωφορείο</a:t>
            </a:r>
            <a:r>
              <a:rPr lang="el-GR" sz="1700" dirty="0"/>
              <a:t>: Στη διάρκεια της διαδρομής, στο </a:t>
            </a:r>
            <a:r>
              <a:rPr lang="el-GR" sz="1700" b="1" dirty="0"/>
              <a:t>91,5% των περιπτώσεων</a:t>
            </a:r>
            <a:r>
              <a:rPr lang="el-GR" sz="1700" dirty="0"/>
              <a:t> οι στάσεις ήταν ελεύθερες από παρκαρισμένα οχήματα, γεγονός που δείχνει ότι η πρόσβαση στις στάσεις ήταν γενικά ανεμπόδιστη.</a:t>
            </a:r>
          </a:p>
          <a:p>
            <a:pPr marL="0" indent="0">
              <a:lnSpc>
                <a:spcPct val="90000"/>
              </a:lnSpc>
              <a:buNone/>
            </a:pPr>
            <a:r>
              <a:rPr lang="el-GR" sz="1700" b="1" dirty="0"/>
              <a:t>Μετρήσεις στη στάση</a:t>
            </a:r>
            <a:r>
              <a:rPr lang="el-GR" sz="1700" dirty="0"/>
              <a:t>: Σε </a:t>
            </a:r>
            <a:r>
              <a:rPr lang="el-GR" sz="1700" b="1" dirty="0"/>
              <a:t>5 από τις 45 περιπτώσεις</a:t>
            </a:r>
            <a:r>
              <a:rPr lang="el-GR" sz="1700" dirty="0"/>
              <a:t> παρατηρήθηκε εμπόδιση της στάσης από παρκαρισμένα οχήματα. Στο </a:t>
            </a:r>
            <a:r>
              <a:rPr lang="el-GR" sz="1700" b="1" dirty="0"/>
              <a:t>88% των περιπτώσεων</a:t>
            </a:r>
            <a:r>
              <a:rPr lang="el-GR" sz="1700" dirty="0"/>
              <a:t> το λεωφορείο σταμάτησε εντός της λεωφορειολωρίδας, ενώ στο </a:t>
            </a:r>
            <a:r>
              <a:rPr lang="el-GR" sz="1700" b="1" dirty="0"/>
              <a:t>12%</a:t>
            </a:r>
            <a:r>
              <a:rPr lang="el-GR" sz="1700" dirty="0"/>
              <a:t> χρειάστηκε να σταματήσει εκτός αυτής.</a:t>
            </a:r>
            <a:endParaRPr lang="el-GR" sz="1700" b="1" dirty="0"/>
          </a:p>
        </p:txBody>
      </p:sp>
      <p:sp>
        <p:nvSpPr>
          <p:cNvPr id="32" name="Rectangle 31">
            <a:extLst>
              <a:ext uri="{FF2B5EF4-FFF2-40B4-BE49-F238E27FC236}">
                <a16:creationId xmlns:a16="http://schemas.microsoft.com/office/drawing/2014/main" id="{BE0255A8-7614-41BB-BC5A-24F7E62D2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476" y="799139"/>
            <a:ext cx="4963395" cy="2544154"/>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red pie chart&#10;&#10;Description automatically generated">
            <a:extLst>
              <a:ext uri="{FF2B5EF4-FFF2-40B4-BE49-F238E27FC236}">
                <a16:creationId xmlns:a16="http://schemas.microsoft.com/office/drawing/2014/main" id="{85C9365D-7B0B-E3CE-9965-80740F5FE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292" y="645106"/>
            <a:ext cx="4985094" cy="2698187"/>
          </a:xfrm>
          <a:prstGeom prst="rect">
            <a:avLst/>
          </a:prstGeom>
        </p:spPr>
      </p:pic>
      <p:sp>
        <p:nvSpPr>
          <p:cNvPr id="34" name="Rectangle 33">
            <a:extLst>
              <a:ext uri="{FF2B5EF4-FFF2-40B4-BE49-F238E27FC236}">
                <a16:creationId xmlns:a16="http://schemas.microsoft.com/office/drawing/2014/main" id="{F6A0AFB2-0542-47FD-BC93-F7574B413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475" y="3504427"/>
            <a:ext cx="2399348" cy="2544153"/>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E8FF22C-19D1-458A-92D9-7D9F5A5F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5520" y="3504427"/>
            <a:ext cx="2399350" cy="2544154"/>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12">
            <a:extLst>
              <a:ext uri="{FF2B5EF4-FFF2-40B4-BE49-F238E27FC236}">
                <a16:creationId xmlns:a16="http://schemas.microsoft.com/office/drawing/2014/main" id="{357A85C1-C904-428F-AD5D-D54609EDC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e chart with a blue and red color&#10;&#10;Description automatically generated">
            <a:extLst>
              <a:ext uri="{FF2B5EF4-FFF2-40B4-BE49-F238E27FC236}">
                <a16:creationId xmlns:a16="http://schemas.microsoft.com/office/drawing/2014/main" id="{F7D99BA7-A7CC-DA23-52FB-4E3FEB2EB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875" y="3333011"/>
            <a:ext cx="3061977" cy="2943964"/>
          </a:xfrm>
          <a:prstGeom prst="rect">
            <a:avLst/>
          </a:prstGeom>
        </p:spPr>
      </p:pic>
      <p:pic>
        <p:nvPicPr>
          <p:cNvPr id="14" name="Picture 8" descr="A blue and red pie chart&#10;&#10;Description automatically generated">
            <a:extLst>
              <a:ext uri="{FF2B5EF4-FFF2-40B4-BE49-F238E27FC236}">
                <a16:creationId xmlns:a16="http://schemas.microsoft.com/office/drawing/2014/main" id="{BE5DF3B5-B85A-67BD-80C1-7E15AADFA7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1010" y="3343293"/>
            <a:ext cx="3057503" cy="2943965"/>
          </a:xfrm>
          <a:prstGeom prst="rect">
            <a:avLst/>
          </a:prstGeom>
        </p:spPr>
      </p:pic>
    </p:spTree>
    <p:extLst>
      <p:ext uri="{BB962C8B-B14F-4D97-AF65-F5344CB8AC3E}">
        <p14:creationId xmlns:p14="http://schemas.microsoft.com/office/powerpoint/2010/main" val="2090156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BBCD7BB-1DD2-143E-9090-8FB6FD3A2A1C}"/>
              </a:ext>
            </a:extLst>
          </p:cNvPr>
          <p:cNvSpPr>
            <a:spLocks noGrp="1"/>
          </p:cNvSpPr>
          <p:nvPr>
            <p:ph type="title"/>
          </p:nvPr>
        </p:nvSpPr>
        <p:spPr>
          <a:xfrm>
            <a:off x="4450079" y="566928"/>
            <a:ext cx="3291841" cy="832103"/>
          </a:xfrm>
        </p:spPr>
        <p:txBody>
          <a:bodyPr>
            <a:normAutofit/>
          </a:bodyPr>
          <a:lstStyle/>
          <a:p>
            <a:pPr algn="ctr"/>
            <a:r>
              <a:rPr lang="el-GR" dirty="0"/>
              <a:t>ΕΙΣΑΓΩΓΗ</a:t>
            </a:r>
          </a:p>
        </p:txBody>
      </p:sp>
      <p:sp>
        <p:nvSpPr>
          <p:cNvPr id="3" name="Θέση περιεχομένου 2">
            <a:extLst>
              <a:ext uri="{FF2B5EF4-FFF2-40B4-BE49-F238E27FC236}">
                <a16:creationId xmlns:a16="http://schemas.microsoft.com/office/drawing/2014/main" id="{11356338-D8D2-7D5B-E6D4-8FDC5A58C385}"/>
              </a:ext>
            </a:extLst>
          </p:cNvPr>
          <p:cNvSpPr>
            <a:spLocks noGrp="1"/>
          </p:cNvSpPr>
          <p:nvPr>
            <p:ph idx="1"/>
          </p:nvPr>
        </p:nvSpPr>
        <p:spPr>
          <a:xfrm>
            <a:off x="2133601" y="2055060"/>
            <a:ext cx="8229600" cy="2747879"/>
          </a:xfrm>
        </p:spPr>
        <p:txBody>
          <a:bodyPr/>
          <a:lstStyle/>
          <a:p>
            <a:pPr marL="0" indent="0" algn="ctr">
              <a:buNone/>
            </a:pPr>
            <a:r>
              <a:rPr lang="el-GR" dirty="0"/>
              <a:t>Οι αστικές συγκοινωνίες του Βόλου αποτελούν βασικό κομμάτι της ζωής της πόλης, εξυπηρετώντας τον αστικό ιστό, τα προάστια και κοντινές περιοχές. Προσφέρουν μια προσιτή και αξιόπιστη επιλογή, μειώνοντας την κυκλοφοριακή συμφόρηση και την ρύπανση. Η εργασία εστιάζει στην αποτύπωση της κατάστασης και την αξιολόγηση της ποιότητας των υπηρεσιών. Τα ευρήματα στοχεύουν στη βελτίωση του δικτύου μεταφορών, ώστε να γίνει πιο φιλικό, αποδοτικό και βιώσιμο για κατοίκους και επισκέπτες.</a:t>
            </a:r>
          </a:p>
          <a:p>
            <a:pPr algn="ctr"/>
            <a:endParaRPr lang="el-GR" dirty="0"/>
          </a:p>
        </p:txBody>
      </p:sp>
    </p:spTree>
    <p:extLst>
      <p:ext uri="{BB962C8B-B14F-4D97-AF65-F5344CB8AC3E}">
        <p14:creationId xmlns:p14="http://schemas.microsoft.com/office/powerpoint/2010/main" val="223217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CB35B3C2-7030-539B-93B0-15F4B7EF54E4}"/>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7F3475A9-6085-D46E-D159-3894C943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A9003A22-8AA9-194E-49A2-CB2A15A8C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8A71E970-BFB4-E594-705B-D4F171A3A3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11BA4A74-7118-A756-AFC1-081A7028B05F}"/>
              </a:ext>
            </a:extLst>
          </p:cNvPr>
          <p:cNvPicPr>
            <a:picLocks noChangeAspect="1"/>
          </p:cNvPicPr>
          <p:nvPr/>
        </p:nvPicPr>
        <p:blipFill>
          <a:blip r:embed="rId2">
            <a:extLst>
              <a:ext uri="{28A0092B-C50C-407E-A947-70E740481C1C}">
                <a14:useLocalDpi xmlns:a14="http://schemas.microsoft.com/office/drawing/2010/main" val="0"/>
              </a:ext>
            </a:extLst>
          </a:blip>
          <a:srcRect t="10763" b="10763"/>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DD216C39-A54C-C25D-ED2B-17D31357812A}"/>
              </a:ext>
            </a:extLst>
          </p:cNvPr>
          <p:cNvSpPr>
            <a:spLocks noGrp="1"/>
          </p:cNvSpPr>
          <p:nvPr>
            <p:ph type="title"/>
          </p:nvPr>
        </p:nvSpPr>
        <p:spPr>
          <a:xfrm>
            <a:off x="1207657" y="2316779"/>
            <a:ext cx="8300137" cy="2026620"/>
          </a:xfrm>
        </p:spPr>
        <p:txBody>
          <a:bodyPr vert="horz" lIns="91440" tIns="45720" rIns="91440" bIns="45720" rtlCol="0" anchor="b">
            <a:normAutofit fontScale="90000"/>
          </a:bodyPr>
          <a:lstStyle/>
          <a:p>
            <a:r>
              <a:rPr lang="el-GR" sz="8000" dirty="0"/>
              <a:t>ΑΠΟΤΕΛΕΣΜΑΤΑ ΕΡΩΤΗΜΑΤΟΛΟΓΙΟΥ</a:t>
            </a:r>
            <a:endParaRPr lang="en-US" sz="8000" dirty="0"/>
          </a:p>
        </p:txBody>
      </p:sp>
      <p:cxnSp>
        <p:nvCxnSpPr>
          <p:cNvPr id="33" name="Straight Connector 32">
            <a:extLst>
              <a:ext uri="{FF2B5EF4-FFF2-40B4-BE49-F238E27FC236}">
                <a16:creationId xmlns:a16="http://schemas.microsoft.com/office/drawing/2014/main" id="{37CC7146-7FF5-5D1C-53CF-262BAA62AE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CF82BF6-1E50-E0F4-9FB6-4C63B983C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993AE405-1960-5CF7-E0B7-FADE3B617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3716353910"/>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98AA7F2-D0C0-E7FC-DE13-20CEA44A9F46}"/>
              </a:ext>
            </a:extLst>
          </p:cNvPr>
          <p:cNvSpPr>
            <a:spLocks noGrp="1"/>
          </p:cNvSpPr>
          <p:nvPr>
            <p:ph type="title"/>
          </p:nvPr>
        </p:nvSpPr>
        <p:spPr>
          <a:xfrm>
            <a:off x="1687670" y="624110"/>
            <a:ext cx="3939408" cy="1280890"/>
          </a:xfrm>
        </p:spPr>
        <p:txBody>
          <a:bodyPr>
            <a:normAutofit/>
          </a:bodyPr>
          <a:lstStyle/>
          <a:p>
            <a:r>
              <a:rPr lang="el-GR" sz="3000" dirty="0"/>
              <a:t>Αποτελέσματα ερωτηματολογίου(1)</a:t>
            </a:r>
          </a:p>
        </p:txBody>
      </p:sp>
      <p:sp>
        <p:nvSpPr>
          <p:cNvPr id="3" name="Θέση περιεχομένου 2">
            <a:extLst>
              <a:ext uri="{FF2B5EF4-FFF2-40B4-BE49-F238E27FC236}">
                <a16:creationId xmlns:a16="http://schemas.microsoft.com/office/drawing/2014/main" id="{4D319EB7-3BEE-0676-902F-7C552FCD9BA2}"/>
              </a:ext>
            </a:extLst>
          </p:cNvPr>
          <p:cNvSpPr>
            <a:spLocks noGrp="1"/>
          </p:cNvSpPr>
          <p:nvPr>
            <p:ph idx="1"/>
          </p:nvPr>
        </p:nvSpPr>
        <p:spPr>
          <a:xfrm>
            <a:off x="658761" y="2113935"/>
            <a:ext cx="4496044" cy="3696315"/>
          </a:xfrm>
        </p:spPr>
        <p:txBody>
          <a:bodyPr>
            <a:normAutofit/>
          </a:bodyPr>
          <a:lstStyle/>
          <a:p>
            <a:r>
              <a:rPr lang="el-GR" sz="1600" b="1" dirty="0">
                <a:solidFill>
                  <a:srgbClr val="000000"/>
                </a:solidFill>
              </a:rPr>
              <a:t>Σκοπός μετακίνησης</a:t>
            </a:r>
            <a:r>
              <a:rPr lang="en-US" sz="1600" b="1" dirty="0">
                <a:solidFill>
                  <a:srgbClr val="000000"/>
                </a:solidFill>
              </a:rPr>
              <a:t>:</a:t>
            </a:r>
            <a:endParaRPr lang="el-GR" sz="1600" b="1" dirty="0">
              <a:solidFill>
                <a:srgbClr val="000000"/>
              </a:solidFill>
            </a:endParaRPr>
          </a:p>
          <a:p>
            <a:pPr marL="0" indent="0">
              <a:buNone/>
            </a:pPr>
            <a:r>
              <a:rPr lang="el-GR" sz="1400" b="1" dirty="0"/>
              <a:t>Μετρήσεις στη στάση</a:t>
            </a:r>
            <a:r>
              <a:rPr lang="el-GR" sz="1400" dirty="0"/>
              <a:t>: Η πλειονότητα των συμμετεχόντων ήταν νεαρής ηλικίας, με το </a:t>
            </a:r>
            <a:r>
              <a:rPr lang="el-GR" sz="1400" b="1" dirty="0"/>
              <a:t>51,72%</a:t>
            </a:r>
            <a:r>
              <a:rPr lang="el-GR" sz="1400" dirty="0"/>
              <a:t> να μετακινείται για λόγους εκπαίδευσης και το </a:t>
            </a:r>
            <a:r>
              <a:rPr lang="el-GR" sz="1400" b="1" dirty="0"/>
              <a:t>27,59%</a:t>
            </a:r>
            <a:r>
              <a:rPr lang="el-GR" sz="1400" dirty="0"/>
              <a:t> για εργασία. Συνεπώς, η στάση εξυπηρετεί κυρίως μαθητές και φοιτητές.</a:t>
            </a:r>
          </a:p>
          <a:p>
            <a:pPr marL="0" indent="0">
              <a:buNone/>
            </a:pPr>
            <a:r>
              <a:rPr lang="el-GR" sz="1400" b="1" dirty="0"/>
              <a:t>Μετρήσεις στο λεωφορείο</a:t>
            </a:r>
            <a:r>
              <a:rPr lang="el-GR" sz="1400" dirty="0"/>
              <a:t>: Το </a:t>
            </a:r>
            <a:r>
              <a:rPr lang="el-GR" sz="1400" b="1" dirty="0"/>
              <a:t>72,72%</a:t>
            </a:r>
            <a:r>
              <a:rPr lang="el-GR" sz="1400" dirty="0"/>
              <a:t> των ερωτηθέντων ανέφερε ότι χρησιμοποιεί το λεωφορείο για εκπαιδευτικούς σκοπούς, γεγονός που υπογραμμίζει ότι η γραμμή εξυπηρετεί κυρίως μαθητές και φοιτητές, ιδιαίτερα κατά τις ώρες διεξαγωγής της έρευνας.</a:t>
            </a:r>
            <a:endParaRPr lang="el-GR" sz="1400" b="1" dirty="0">
              <a:solidFill>
                <a:srgbClr val="000000"/>
              </a:solidFill>
            </a:endParaRPr>
          </a:p>
        </p:txBody>
      </p:sp>
      <p:pic>
        <p:nvPicPr>
          <p:cNvPr id="6" name="Picture 7" descr="A graph showing a bar graph&#10;&#10;Description automatically generated with medium confidence">
            <a:extLst>
              <a:ext uri="{FF2B5EF4-FFF2-40B4-BE49-F238E27FC236}">
                <a16:creationId xmlns:a16="http://schemas.microsoft.com/office/drawing/2014/main" id="{84B6C463-3BFE-6775-58BC-5FA632126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078" y="114063"/>
            <a:ext cx="6457773" cy="3191843"/>
          </a:xfrm>
          <a:prstGeom prst="rect">
            <a:avLst/>
          </a:prstGeom>
        </p:spPr>
      </p:pic>
      <p:pic>
        <p:nvPicPr>
          <p:cNvPr id="7" name="Picture 5" descr="A graph with a bar&#10;&#10;Description automatically generated">
            <a:extLst>
              <a:ext uri="{FF2B5EF4-FFF2-40B4-BE49-F238E27FC236}">
                <a16:creationId xmlns:a16="http://schemas.microsoft.com/office/drawing/2014/main" id="{B5E0E72A-1D7C-0822-93AA-4C112E487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078" y="3305906"/>
            <a:ext cx="6457773" cy="3392994"/>
          </a:xfrm>
          <a:prstGeom prst="rect">
            <a:avLst/>
          </a:prstGeom>
        </p:spPr>
      </p:pic>
    </p:spTree>
    <p:extLst>
      <p:ext uri="{BB962C8B-B14F-4D97-AF65-F5344CB8AC3E}">
        <p14:creationId xmlns:p14="http://schemas.microsoft.com/office/powerpoint/2010/main" val="2408780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C55EE7-46F1-4FCE-8963-702DFF955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7AE2038D-D465-76E2-565B-D58AF85AD486}"/>
              </a:ext>
            </a:extLst>
          </p:cNvPr>
          <p:cNvSpPr>
            <a:spLocks noGrp="1"/>
          </p:cNvSpPr>
          <p:nvPr>
            <p:ph type="title"/>
          </p:nvPr>
        </p:nvSpPr>
        <p:spPr>
          <a:xfrm>
            <a:off x="649224" y="645106"/>
            <a:ext cx="5122652" cy="1259894"/>
          </a:xfrm>
        </p:spPr>
        <p:txBody>
          <a:bodyPr>
            <a:normAutofit/>
          </a:bodyPr>
          <a:lstStyle/>
          <a:p>
            <a:r>
              <a:rPr lang="el-GR"/>
              <a:t>Αποτελέσματα ερωτηματολογίου(</a:t>
            </a:r>
            <a:r>
              <a:rPr lang="en-US"/>
              <a:t>2)</a:t>
            </a:r>
            <a:endParaRPr lang="el-GR"/>
          </a:p>
        </p:txBody>
      </p:sp>
      <p:sp>
        <p:nvSpPr>
          <p:cNvPr id="12" name="Rectangle 11">
            <a:extLst>
              <a:ext uri="{FF2B5EF4-FFF2-40B4-BE49-F238E27FC236}">
                <a16:creationId xmlns:a16="http://schemas.microsoft.com/office/drawing/2014/main" id="{84EFD645-DA65-4344-9A09-F1A9ECA78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3" name="Θέση περιεχομένου 2">
            <a:extLst>
              <a:ext uri="{FF2B5EF4-FFF2-40B4-BE49-F238E27FC236}">
                <a16:creationId xmlns:a16="http://schemas.microsoft.com/office/drawing/2014/main" id="{265508CF-2E76-DAD0-C424-D1CB1AB9E119}"/>
              </a:ext>
            </a:extLst>
          </p:cNvPr>
          <p:cNvSpPr>
            <a:spLocks noGrp="1"/>
          </p:cNvSpPr>
          <p:nvPr>
            <p:ph idx="1"/>
          </p:nvPr>
        </p:nvSpPr>
        <p:spPr>
          <a:xfrm>
            <a:off x="649225" y="2133600"/>
            <a:ext cx="5122652" cy="3759253"/>
          </a:xfrm>
        </p:spPr>
        <p:txBody>
          <a:bodyPr>
            <a:normAutofit/>
          </a:bodyPr>
          <a:lstStyle/>
          <a:p>
            <a:pPr>
              <a:lnSpc>
                <a:spcPct val="90000"/>
              </a:lnSpc>
            </a:pPr>
            <a:r>
              <a:rPr lang="el-GR" sz="1700" b="1" dirty="0"/>
              <a:t>Συχνότητα χρήσης λεωφορείου</a:t>
            </a:r>
            <a:r>
              <a:rPr lang="en-US" sz="1700" b="1" dirty="0"/>
              <a:t>:</a:t>
            </a:r>
            <a:endParaRPr lang="el-GR" sz="1700" b="1" dirty="0"/>
          </a:p>
          <a:p>
            <a:pPr marL="0" indent="0">
              <a:lnSpc>
                <a:spcPct val="90000"/>
              </a:lnSpc>
              <a:buNone/>
            </a:pPr>
            <a:r>
              <a:rPr lang="el-GR" sz="1700" b="1" dirty="0"/>
              <a:t>Μετρήσεις στη στάση</a:t>
            </a:r>
            <a:r>
              <a:rPr lang="el-GR" sz="1700" dirty="0"/>
              <a:t>: Ένα σημαντικό ποσοστό </a:t>
            </a:r>
            <a:r>
              <a:rPr lang="el-GR" sz="1700" b="1" dirty="0"/>
              <a:t>48,28%</a:t>
            </a:r>
            <a:r>
              <a:rPr lang="el-GR" sz="1700" dirty="0"/>
              <a:t> ανέφερε ότι χρησιμοποιεί συχνά το λεωφορείο, δείχνοντας υψηλή εξάρτηση από αυτό, ενώ το </a:t>
            </a:r>
            <a:r>
              <a:rPr lang="el-GR" sz="1700" b="1" dirty="0"/>
              <a:t>34,48%</a:t>
            </a:r>
            <a:r>
              <a:rPr lang="el-GR" sz="1700" dirty="0"/>
              <a:t> δήλωσε σπάνια χρήση, πιθανώς λόγω περιορισμένων μετακινήσεων ή προτίμησης άλλων μέσων.</a:t>
            </a:r>
          </a:p>
          <a:p>
            <a:pPr marL="0" indent="0">
              <a:lnSpc>
                <a:spcPct val="90000"/>
              </a:lnSpc>
              <a:buNone/>
            </a:pPr>
            <a:r>
              <a:rPr lang="el-GR" sz="1700" b="1" dirty="0"/>
              <a:t>Μετρήσεις στο λεωφορείο</a:t>
            </a:r>
            <a:r>
              <a:rPr lang="el-GR" sz="1700" dirty="0"/>
              <a:t>: Το </a:t>
            </a:r>
            <a:r>
              <a:rPr lang="el-GR" sz="1700" b="1" dirty="0"/>
              <a:t>78,78%</a:t>
            </a:r>
            <a:r>
              <a:rPr lang="el-GR" sz="1700" dirty="0"/>
              <a:t> των συμμετεχόντων δήλωσε ότι κάνει συστηματική χρήση του λεωφορείου, γεγονός που καταδεικνύει τον σημαντικό ρόλο του συγκεκριμένου μέσου στην καθημερινότητά τους.</a:t>
            </a:r>
            <a:endParaRPr lang="el-GR" sz="1700" b="1" dirty="0"/>
          </a:p>
        </p:txBody>
      </p:sp>
      <p:sp>
        <p:nvSpPr>
          <p:cNvPr id="14" name="Freeform 12">
            <a:extLst>
              <a:ext uri="{FF2B5EF4-FFF2-40B4-BE49-F238E27FC236}">
                <a16:creationId xmlns:a16="http://schemas.microsoft.com/office/drawing/2014/main" id="{52E1387C-B186-463D-8EC6-72189C2FAD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showing a bar graph&#10;&#10;Description automatically generated with medium confidence">
            <a:extLst>
              <a:ext uri="{FF2B5EF4-FFF2-40B4-BE49-F238E27FC236}">
                <a16:creationId xmlns:a16="http://schemas.microsoft.com/office/drawing/2014/main" id="{C9B830AC-0518-75B4-1E5F-AB91D8BC2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145841"/>
            <a:ext cx="5697682" cy="3204947"/>
          </a:xfrm>
          <a:prstGeom prst="rect">
            <a:avLst/>
          </a:prstGeom>
        </p:spPr>
      </p:pic>
      <p:pic>
        <p:nvPicPr>
          <p:cNvPr id="7" name="Picture 4" descr="A graph showing a bar graph&#10;&#10;Description automatically generated with medium confidence">
            <a:extLst>
              <a:ext uri="{FF2B5EF4-FFF2-40B4-BE49-F238E27FC236}">
                <a16:creationId xmlns:a16="http://schemas.microsoft.com/office/drawing/2014/main" id="{7ADB6D5D-7B17-0CD8-56A3-7ED869C5D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0065" y="3510116"/>
            <a:ext cx="5723617" cy="3219535"/>
          </a:xfrm>
          <a:prstGeom prst="rect">
            <a:avLst/>
          </a:prstGeom>
        </p:spPr>
      </p:pic>
    </p:spTree>
    <p:extLst>
      <p:ext uri="{BB962C8B-B14F-4D97-AF65-F5344CB8AC3E}">
        <p14:creationId xmlns:p14="http://schemas.microsoft.com/office/powerpoint/2010/main" val="1115849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6F123E9-AC7B-6723-141E-FC89D427FCC3}"/>
              </a:ext>
            </a:extLst>
          </p:cNvPr>
          <p:cNvSpPr>
            <a:spLocks noGrp="1"/>
          </p:cNvSpPr>
          <p:nvPr>
            <p:ph type="title"/>
          </p:nvPr>
        </p:nvSpPr>
        <p:spPr>
          <a:xfrm>
            <a:off x="1683956" y="603329"/>
            <a:ext cx="4048113" cy="1280890"/>
          </a:xfrm>
        </p:spPr>
        <p:txBody>
          <a:bodyPr>
            <a:normAutofit/>
          </a:bodyPr>
          <a:lstStyle/>
          <a:p>
            <a:r>
              <a:rPr lang="el-GR" sz="3000" dirty="0"/>
              <a:t>Αποτελέσματα ερωτηματολογίου(</a:t>
            </a:r>
            <a:r>
              <a:rPr lang="en-US" sz="3000" dirty="0"/>
              <a:t>3)</a:t>
            </a:r>
            <a:endParaRPr lang="el-GR" sz="3000" dirty="0"/>
          </a:p>
        </p:txBody>
      </p:sp>
      <p:sp>
        <p:nvSpPr>
          <p:cNvPr id="3" name="Θέση περιεχομένου 2">
            <a:extLst>
              <a:ext uri="{FF2B5EF4-FFF2-40B4-BE49-F238E27FC236}">
                <a16:creationId xmlns:a16="http://schemas.microsoft.com/office/drawing/2014/main" id="{E3441962-625B-7FEA-BF8C-45504736FF31}"/>
              </a:ext>
            </a:extLst>
          </p:cNvPr>
          <p:cNvSpPr>
            <a:spLocks noGrp="1"/>
          </p:cNvSpPr>
          <p:nvPr>
            <p:ph idx="1"/>
          </p:nvPr>
        </p:nvSpPr>
        <p:spPr>
          <a:xfrm>
            <a:off x="925419" y="2133600"/>
            <a:ext cx="4140772" cy="3777622"/>
          </a:xfrm>
        </p:spPr>
        <p:txBody>
          <a:bodyPr>
            <a:normAutofit/>
          </a:bodyPr>
          <a:lstStyle/>
          <a:p>
            <a:r>
              <a:rPr lang="el-GR" sz="1600" b="1" dirty="0">
                <a:solidFill>
                  <a:srgbClr val="000000"/>
                </a:solidFill>
              </a:rPr>
              <a:t>Καθαριότητα</a:t>
            </a:r>
            <a:r>
              <a:rPr lang="en-US" sz="1600" b="1" dirty="0">
                <a:solidFill>
                  <a:srgbClr val="000000"/>
                </a:solidFill>
              </a:rPr>
              <a:t>:</a:t>
            </a:r>
            <a:endParaRPr lang="el-GR" sz="1600" b="1" dirty="0">
              <a:solidFill>
                <a:srgbClr val="000000"/>
              </a:solidFill>
            </a:endParaRPr>
          </a:p>
          <a:p>
            <a:pPr marL="0" indent="0">
              <a:buNone/>
            </a:pPr>
            <a:r>
              <a:rPr lang="el-GR" sz="1600" b="1" dirty="0">
                <a:solidFill>
                  <a:srgbClr val="000000"/>
                </a:solidFill>
              </a:rPr>
              <a:t>Μετρήσεις στη στάση</a:t>
            </a:r>
            <a:r>
              <a:rPr lang="el-GR" sz="1600" dirty="0">
                <a:solidFill>
                  <a:srgbClr val="000000"/>
                </a:solidFill>
              </a:rPr>
              <a:t>: Η πλειονότητα των συμμετεχόντων (</a:t>
            </a:r>
            <a:r>
              <a:rPr lang="el-GR" sz="1600" b="1" dirty="0">
                <a:solidFill>
                  <a:srgbClr val="000000"/>
                </a:solidFill>
              </a:rPr>
              <a:t>37,9%</a:t>
            </a:r>
            <a:r>
              <a:rPr lang="el-GR" sz="1600" dirty="0">
                <a:solidFill>
                  <a:srgbClr val="000000"/>
                </a:solidFill>
              </a:rPr>
              <a:t>) αξιολόγησε την καθαριότητα με </a:t>
            </a:r>
            <a:r>
              <a:rPr lang="el-GR" sz="1600" b="1" dirty="0">
                <a:solidFill>
                  <a:srgbClr val="000000"/>
                </a:solidFill>
              </a:rPr>
              <a:t>3/5</a:t>
            </a:r>
            <a:r>
              <a:rPr lang="el-GR" sz="1600" dirty="0">
                <a:solidFill>
                  <a:srgbClr val="000000"/>
                </a:solidFill>
              </a:rPr>
              <a:t>, ενώ μόλις το </a:t>
            </a:r>
            <a:r>
              <a:rPr lang="el-GR" sz="1600" b="1" dirty="0">
                <a:solidFill>
                  <a:srgbClr val="000000"/>
                </a:solidFill>
              </a:rPr>
              <a:t>10,35%</a:t>
            </a:r>
            <a:r>
              <a:rPr lang="el-GR" sz="1600" dirty="0">
                <a:solidFill>
                  <a:srgbClr val="000000"/>
                </a:solidFill>
              </a:rPr>
              <a:t> έδωσε την ανώτερη βαθμολογία </a:t>
            </a:r>
            <a:r>
              <a:rPr lang="el-GR" sz="1600" b="1" dirty="0">
                <a:solidFill>
                  <a:srgbClr val="000000"/>
                </a:solidFill>
              </a:rPr>
              <a:t>5/5</a:t>
            </a:r>
            <a:r>
              <a:rPr lang="el-GR" sz="1600" dirty="0">
                <a:solidFill>
                  <a:srgbClr val="000000"/>
                </a:solidFill>
              </a:rPr>
              <a:t>, δείχνοντας μέτριο επίπεδο </a:t>
            </a:r>
            <a:r>
              <a:rPr lang="el-GR" sz="1600" dirty="0" err="1">
                <a:solidFill>
                  <a:srgbClr val="000000"/>
                </a:solidFill>
              </a:rPr>
              <a:t>ικανο</a:t>
            </a:r>
            <a:endParaRPr lang="el-GR" sz="1600" dirty="0">
              <a:solidFill>
                <a:srgbClr val="000000"/>
              </a:solidFill>
            </a:endParaRPr>
          </a:p>
          <a:p>
            <a:pPr marL="0" indent="0">
              <a:buNone/>
            </a:pPr>
            <a:r>
              <a:rPr lang="el-GR" sz="1600" b="1" dirty="0">
                <a:solidFill>
                  <a:srgbClr val="000000"/>
                </a:solidFill>
              </a:rPr>
              <a:t>Μετρήσεις στο λεωφορείο</a:t>
            </a:r>
            <a:r>
              <a:rPr lang="el-GR" sz="1600" dirty="0">
                <a:solidFill>
                  <a:srgbClr val="000000"/>
                </a:solidFill>
              </a:rPr>
              <a:t>: Οι βαθμολογίες </a:t>
            </a:r>
            <a:r>
              <a:rPr lang="el-GR" sz="1600" b="1" dirty="0">
                <a:solidFill>
                  <a:srgbClr val="000000"/>
                </a:solidFill>
              </a:rPr>
              <a:t>3/5</a:t>
            </a:r>
            <a:r>
              <a:rPr lang="el-GR" sz="1600" dirty="0">
                <a:solidFill>
                  <a:srgbClr val="000000"/>
                </a:solidFill>
              </a:rPr>
              <a:t> και </a:t>
            </a:r>
            <a:r>
              <a:rPr lang="el-GR" sz="1600" b="1" dirty="0">
                <a:solidFill>
                  <a:srgbClr val="000000"/>
                </a:solidFill>
              </a:rPr>
              <a:t>4/5</a:t>
            </a:r>
            <a:r>
              <a:rPr lang="el-GR" sz="1600" dirty="0">
                <a:solidFill>
                  <a:srgbClr val="000000"/>
                </a:solidFill>
              </a:rPr>
              <a:t> συγκέντρωσαν από </a:t>
            </a:r>
            <a:r>
              <a:rPr lang="el-GR" sz="1600" b="1" dirty="0">
                <a:solidFill>
                  <a:srgbClr val="000000"/>
                </a:solidFill>
              </a:rPr>
              <a:t>36,36%</a:t>
            </a:r>
            <a:r>
              <a:rPr lang="el-GR" sz="1600" dirty="0">
                <a:solidFill>
                  <a:srgbClr val="000000"/>
                </a:solidFill>
              </a:rPr>
              <a:t> αντίστοιχα, αποδεικνύοντας ότι οι περισσότεροι χρήστες θεωρούν την καθαριότητα ικανοποιητική, με περιθώρια περαιτέρω βελτίωσης.</a:t>
            </a:r>
            <a:endParaRPr lang="el-GR" sz="1600" b="1" dirty="0">
              <a:solidFill>
                <a:srgbClr val="000000"/>
              </a:solidFill>
            </a:endParaRPr>
          </a:p>
        </p:txBody>
      </p:sp>
      <p:pic>
        <p:nvPicPr>
          <p:cNvPr id="6" name="Picture 5" descr="A graph showing a number of blue rectangular bars&#10;&#10;Description automatically generated with medium confidence">
            <a:extLst>
              <a:ext uri="{FF2B5EF4-FFF2-40B4-BE49-F238E27FC236}">
                <a16:creationId xmlns:a16="http://schemas.microsoft.com/office/drawing/2014/main" id="{7498030B-F62C-B6E3-8CBC-4116FD2AA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467" y="3429000"/>
            <a:ext cx="6111551" cy="3437748"/>
          </a:xfrm>
          <a:prstGeom prst="rect">
            <a:avLst/>
          </a:prstGeom>
        </p:spPr>
      </p:pic>
      <p:pic>
        <p:nvPicPr>
          <p:cNvPr id="7" name="Picture 5" descr="A graph showing a number of blue rectangular bars&#10;&#10;Description automatically generated with medium confidence">
            <a:extLst>
              <a:ext uri="{FF2B5EF4-FFF2-40B4-BE49-F238E27FC236}">
                <a16:creationId xmlns:a16="http://schemas.microsoft.com/office/drawing/2014/main" id="{976E492E-24BB-F0FA-BD09-7CE617B5F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501" y="81809"/>
            <a:ext cx="5966860" cy="3356359"/>
          </a:xfrm>
          <a:prstGeom prst="rect">
            <a:avLst/>
          </a:prstGeom>
        </p:spPr>
      </p:pic>
    </p:spTree>
    <p:extLst>
      <p:ext uri="{BB962C8B-B14F-4D97-AF65-F5344CB8AC3E}">
        <p14:creationId xmlns:p14="http://schemas.microsoft.com/office/powerpoint/2010/main" val="201155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073DA8-985D-E081-16F5-F1D6A9F2795F}"/>
              </a:ext>
            </a:extLst>
          </p:cNvPr>
          <p:cNvSpPr>
            <a:spLocks noGrp="1"/>
          </p:cNvSpPr>
          <p:nvPr>
            <p:ph type="title"/>
          </p:nvPr>
        </p:nvSpPr>
        <p:spPr>
          <a:xfrm>
            <a:off x="1553836" y="624111"/>
            <a:ext cx="4060720" cy="1094508"/>
          </a:xfrm>
        </p:spPr>
        <p:txBody>
          <a:bodyPr>
            <a:normAutofit/>
          </a:bodyPr>
          <a:lstStyle/>
          <a:p>
            <a:r>
              <a:rPr lang="el-GR" sz="3000" dirty="0"/>
              <a:t>Αποτελέσματα ερωτηματολογίου(4</a:t>
            </a:r>
            <a:r>
              <a:rPr lang="en-US" sz="3000" dirty="0"/>
              <a:t>)</a:t>
            </a:r>
            <a:endParaRPr lang="el-GR" sz="3000" dirty="0"/>
          </a:p>
        </p:txBody>
      </p:sp>
      <p:sp>
        <p:nvSpPr>
          <p:cNvPr id="3" name="Θέση περιεχομένου 2">
            <a:extLst>
              <a:ext uri="{FF2B5EF4-FFF2-40B4-BE49-F238E27FC236}">
                <a16:creationId xmlns:a16="http://schemas.microsoft.com/office/drawing/2014/main" id="{7AD7634B-F765-3980-4ADA-C1FB97588D8A}"/>
              </a:ext>
            </a:extLst>
          </p:cNvPr>
          <p:cNvSpPr>
            <a:spLocks noGrp="1"/>
          </p:cNvSpPr>
          <p:nvPr>
            <p:ph idx="1"/>
          </p:nvPr>
        </p:nvSpPr>
        <p:spPr>
          <a:xfrm>
            <a:off x="729240" y="2182983"/>
            <a:ext cx="4542416" cy="3438499"/>
          </a:xfrm>
        </p:spPr>
        <p:txBody>
          <a:bodyPr>
            <a:normAutofit/>
          </a:bodyPr>
          <a:lstStyle/>
          <a:p>
            <a:pPr>
              <a:lnSpc>
                <a:spcPct val="90000"/>
              </a:lnSpc>
            </a:pPr>
            <a:r>
              <a:rPr lang="el-GR" sz="1600" b="1" dirty="0"/>
              <a:t>Άνεση</a:t>
            </a:r>
            <a:r>
              <a:rPr lang="en-US" sz="1600" b="1" dirty="0"/>
              <a:t>:</a:t>
            </a:r>
          </a:p>
          <a:p>
            <a:pPr marL="0" indent="0">
              <a:lnSpc>
                <a:spcPct val="90000"/>
              </a:lnSpc>
              <a:buNone/>
            </a:pPr>
            <a:r>
              <a:rPr lang="el-GR" sz="1600" b="1" dirty="0"/>
              <a:t>Μετρήσεις στη στάση</a:t>
            </a:r>
            <a:r>
              <a:rPr lang="el-GR" sz="1600" dirty="0"/>
              <a:t>: Η άνεση αξιολογήθηκε κυρίως με </a:t>
            </a:r>
            <a:r>
              <a:rPr lang="el-GR" sz="1600" b="1" dirty="0"/>
              <a:t>3/5</a:t>
            </a:r>
            <a:r>
              <a:rPr lang="el-GR" sz="1600" dirty="0"/>
              <a:t>, συγκεντρώνοντας το </a:t>
            </a:r>
            <a:r>
              <a:rPr lang="el-GR" sz="1600" b="1" dirty="0"/>
              <a:t>37,9%</a:t>
            </a:r>
            <a:r>
              <a:rPr lang="el-GR" sz="1600" dirty="0"/>
              <a:t>, υποδηλώνοντας μέτρια ικανοποίηση. Η βαθμολογία </a:t>
            </a:r>
            <a:r>
              <a:rPr lang="el-GR" sz="1600" b="1" dirty="0"/>
              <a:t>4/5</a:t>
            </a:r>
            <a:r>
              <a:rPr lang="el-GR" sz="1600" dirty="0"/>
              <a:t> ακολούθησε με </a:t>
            </a:r>
            <a:r>
              <a:rPr lang="el-GR" sz="1600" b="1" dirty="0"/>
              <a:t>34,5%</a:t>
            </a:r>
            <a:r>
              <a:rPr lang="el-GR" sz="1600" dirty="0"/>
              <a:t>, ενώ η χαμηλότερη βαθμολογία </a:t>
            </a:r>
            <a:r>
              <a:rPr lang="el-GR" sz="1600" b="1" dirty="0"/>
              <a:t>1/5</a:t>
            </a:r>
            <a:r>
              <a:rPr lang="el-GR" sz="1600" dirty="0"/>
              <a:t> καταγράφηκε στο </a:t>
            </a:r>
            <a:r>
              <a:rPr lang="el-GR" sz="1600" b="1" dirty="0"/>
              <a:t>6,9%</a:t>
            </a:r>
            <a:r>
              <a:rPr lang="el-GR" sz="1600" dirty="0"/>
              <a:t>.</a:t>
            </a:r>
          </a:p>
          <a:p>
            <a:pPr marL="0" indent="0">
              <a:lnSpc>
                <a:spcPct val="90000"/>
              </a:lnSpc>
              <a:buNone/>
            </a:pPr>
            <a:r>
              <a:rPr lang="el-GR" sz="1600" b="1" dirty="0"/>
              <a:t>Μετρήσεις στο λεωφορείο</a:t>
            </a:r>
            <a:r>
              <a:rPr lang="el-GR" sz="1600" dirty="0"/>
              <a:t>: Η άνεση βαθμολογήθηκε κυρίως με </a:t>
            </a:r>
            <a:r>
              <a:rPr lang="el-GR" sz="1600" b="1" dirty="0"/>
              <a:t>3/5</a:t>
            </a:r>
            <a:r>
              <a:rPr lang="el-GR" sz="1600" dirty="0"/>
              <a:t>, συγκεντρώνοντας το </a:t>
            </a:r>
            <a:r>
              <a:rPr lang="el-GR" sz="1600" b="1" dirty="0"/>
              <a:t>48,48%</a:t>
            </a:r>
            <a:r>
              <a:rPr lang="el-GR" sz="1600" dirty="0"/>
              <a:t>. Το αποτέλεσμα αυτό δείχνει ότι η ταξιδιωτική εμπειρία θεωρείται γενικά ικανοποιητική, αν και όχι ιδιαίτερα άνετη.</a:t>
            </a:r>
            <a:endParaRPr lang="el-GR" sz="1600" b="1" dirty="0"/>
          </a:p>
        </p:txBody>
      </p:sp>
      <p:pic>
        <p:nvPicPr>
          <p:cNvPr id="6" name="Picture 5" descr="A graph of a bar graph&#10;&#10;Description automatically generated with medium confidence">
            <a:extLst>
              <a:ext uri="{FF2B5EF4-FFF2-40B4-BE49-F238E27FC236}">
                <a16:creationId xmlns:a16="http://schemas.microsoft.com/office/drawing/2014/main" id="{63805D41-6365-D989-BD3C-FC43C450E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5840"/>
            <a:ext cx="5847064" cy="3288974"/>
          </a:xfrm>
          <a:prstGeom prst="rect">
            <a:avLst/>
          </a:prstGeom>
        </p:spPr>
      </p:pic>
      <p:pic>
        <p:nvPicPr>
          <p:cNvPr id="7" name="Picture 5" descr="A graph showing a number of blue rectangular bars&#10;&#10;Description automatically generated with medium confidence">
            <a:extLst>
              <a:ext uri="{FF2B5EF4-FFF2-40B4-BE49-F238E27FC236}">
                <a16:creationId xmlns:a16="http://schemas.microsoft.com/office/drawing/2014/main" id="{996E19B2-3250-EE49-202B-8193B5737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16023"/>
            <a:ext cx="5847064" cy="3386137"/>
          </a:xfrm>
          <a:prstGeom prst="rect">
            <a:avLst/>
          </a:prstGeom>
        </p:spPr>
      </p:pic>
    </p:spTree>
    <p:extLst>
      <p:ext uri="{BB962C8B-B14F-4D97-AF65-F5344CB8AC3E}">
        <p14:creationId xmlns:p14="http://schemas.microsoft.com/office/powerpoint/2010/main" val="2580675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22D3B26-1578-5B98-CB41-39D78BB39C63}"/>
              </a:ext>
            </a:extLst>
          </p:cNvPr>
          <p:cNvSpPr>
            <a:spLocks noGrp="1"/>
          </p:cNvSpPr>
          <p:nvPr>
            <p:ph type="title"/>
          </p:nvPr>
        </p:nvSpPr>
        <p:spPr>
          <a:xfrm>
            <a:off x="1618863" y="624111"/>
            <a:ext cx="3887202" cy="1037541"/>
          </a:xfrm>
        </p:spPr>
        <p:txBody>
          <a:bodyPr>
            <a:normAutofit fontScale="90000"/>
          </a:bodyPr>
          <a:lstStyle/>
          <a:p>
            <a:r>
              <a:rPr lang="el-GR" sz="3000" dirty="0"/>
              <a:t>Αποτελέσματα ερωτηματολογίου(5</a:t>
            </a:r>
            <a:r>
              <a:rPr lang="en-US" sz="3000" dirty="0"/>
              <a:t>)</a:t>
            </a:r>
            <a:endParaRPr lang="el-GR" sz="3000" dirty="0"/>
          </a:p>
        </p:txBody>
      </p:sp>
      <p:sp>
        <p:nvSpPr>
          <p:cNvPr id="3" name="Θέση περιεχομένου 2">
            <a:extLst>
              <a:ext uri="{FF2B5EF4-FFF2-40B4-BE49-F238E27FC236}">
                <a16:creationId xmlns:a16="http://schemas.microsoft.com/office/drawing/2014/main" id="{F825CB1E-74BA-B6BD-089D-631ECD3267C3}"/>
              </a:ext>
            </a:extLst>
          </p:cNvPr>
          <p:cNvSpPr>
            <a:spLocks noGrp="1"/>
          </p:cNvSpPr>
          <p:nvPr>
            <p:ph idx="1"/>
          </p:nvPr>
        </p:nvSpPr>
        <p:spPr>
          <a:xfrm>
            <a:off x="947450" y="2047010"/>
            <a:ext cx="4802188" cy="4082422"/>
          </a:xfrm>
        </p:spPr>
        <p:txBody>
          <a:bodyPr>
            <a:normAutofit/>
          </a:bodyPr>
          <a:lstStyle/>
          <a:p>
            <a:pPr>
              <a:lnSpc>
                <a:spcPct val="90000"/>
              </a:lnSpc>
            </a:pPr>
            <a:r>
              <a:rPr lang="el-GR" sz="1700" b="1" dirty="0"/>
              <a:t>Απόσταση κατοικίας από τη στάση</a:t>
            </a:r>
            <a:r>
              <a:rPr lang="en-US" sz="1700" b="1" dirty="0"/>
              <a:t>:</a:t>
            </a:r>
          </a:p>
          <a:p>
            <a:pPr marL="0" indent="0">
              <a:lnSpc>
                <a:spcPct val="90000"/>
              </a:lnSpc>
              <a:buNone/>
            </a:pPr>
            <a:r>
              <a:rPr lang="el-GR" sz="1700" b="1" dirty="0"/>
              <a:t>Μετρήσεις στη στάση</a:t>
            </a:r>
            <a:r>
              <a:rPr lang="el-GR" sz="1700" dirty="0"/>
              <a:t>: Η απόσταση της στάσης από την κατοικία αξιολογήθηκε κυρίως με </a:t>
            </a:r>
            <a:r>
              <a:rPr lang="el-GR" sz="1700" b="1" dirty="0"/>
              <a:t>4/5</a:t>
            </a:r>
            <a:r>
              <a:rPr lang="el-GR" sz="1700" dirty="0"/>
              <a:t> από το </a:t>
            </a:r>
            <a:r>
              <a:rPr lang="el-GR" sz="1700" b="1" dirty="0"/>
              <a:t>37,9%</a:t>
            </a:r>
            <a:r>
              <a:rPr lang="el-GR" sz="1700" dirty="0"/>
              <a:t>, υποδεικνύοντας γενική ικανοποίηση με μικρές δυνατότητες βελτίωσης. Επιπλέον, το </a:t>
            </a:r>
            <a:r>
              <a:rPr lang="el-GR" sz="1700" b="1" dirty="0"/>
              <a:t>34,5%</a:t>
            </a:r>
            <a:r>
              <a:rPr lang="el-GR" sz="1700" dirty="0"/>
              <a:t> έδωσε την υψηλότερη βαθμολογία </a:t>
            </a:r>
            <a:r>
              <a:rPr lang="el-GR" sz="1700" b="1" dirty="0"/>
              <a:t>5/5</a:t>
            </a:r>
            <a:r>
              <a:rPr lang="el-GR" sz="1700" dirty="0"/>
              <a:t>, δηλώνοντας ότι η απόσταση είναι ιδανική.</a:t>
            </a:r>
            <a:endParaRPr lang="en-US" sz="1700" dirty="0"/>
          </a:p>
          <a:p>
            <a:pPr marL="0" indent="0">
              <a:lnSpc>
                <a:spcPct val="90000"/>
              </a:lnSpc>
              <a:buNone/>
            </a:pPr>
            <a:r>
              <a:rPr lang="el-GR" sz="1700" b="1" dirty="0"/>
              <a:t>Μετρήσεις στο λεωφορείο</a:t>
            </a:r>
            <a:r>
              <a:rPr lang="el-GR" sz="1700" dirty="0"/>
              <a:t>: Το </a:t>
            </a:r>
            <a:r>
              <a:rPr lang="el-GR" sz="1700" b="1" dirty="0"/>
              <a:t>42,42%</a:t>
            </a:r>
            <a:r>
              <a:rPr lang="el-GR" sz="1700" dirty="0"/>
              <a:t> των χρηστών αξιολόγησε την απόσταση με </a:t>
            </a:r>
            <a:r>
              <a:rPr lang="el-GR" sz="1700" b="1" dirty="0"/>
              <a:t>4/5</a:t>
            </a:r>
            <a:r>
              <a:rPr lang="el-GR" sz="1700" dirty="0"/>
              <a:t>, δείχνοντας ότι η πρόσβαση στις στάσεις θεωρείται γενικά ικανοποιητική, με περιθώρια περαιτέρω βελτίωσης για ορισμένους χρήστες.</a:t>
            </a:r>
            <a:endParaRPr lang="en-US" sz="1700" dirty="0"/>
          </a:p>
        </p:txBody>
      </p:sp>
      <p:pic>
        <p:nvPicPr>
          <p:cNvPr id="6" name="Picture 5" descr="A graph showing a number of blue rectangular objects&#10;&#10;Description automatically generated with medium confidence">
            <a:extLst>
              <a:ext uri="{FF2B5EF4-FFF2-40B4-BE49-F238E27FC236}">
                <a16:creationId xmlns:a16="http://schemas.microsoft.com/office/drawing/2014/main" id="{DCD08A96-4337-1643-80FA-7D912A81D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7677" y="3520482"/>
            <a:ext cx="5847961" cy="3234171"/>
          </a:xfrm>
          <a:prstGeom prst="rect">
            <a:avLst/>
          </a:prstGeom>
        </p:spPr>
      </p:pic>
      <p:pic>
        <p:nvPicPr>
          <p:cNvPr id="7" name="Picture 5" descr="A graph showing a number of blue rectangular objects&#10;&#10;Description automatically generated with medium confidence">
            <a:extLst>
              <a:ext uri="{FF2B5EF4-FFF2-40B4-BE49-F238E27FC236}">
                <a16:creationId xmlns:a16="http://schemas.microsoft.com/office/drawing/2014/main" id="{5D91F045-F041-ADD4-C6F8-AA55B3889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9773" y="103347"/>
            <a:ext cx="5935865" cy="3338924"/>
          </a:xfrm>
          <a:prstGeom prst="rect">
            <a:avLst/>
          </a:prstGeom>
        </p:spPr>
      </p:pic>
    </p:spTree>
    <p:extLst>
      <p:ext uri="{BB962C8B-B14F-4D97-AF65-F5344CB8AC3E}">
        <p14:creationId xmlns:p14="http://schemas.microsoft.com/office/powerpoint/2010/main" val="4254104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2C10AF5-4934-1416-8F22-A8E746505370}"/>
              </a:ext>
            </a:extLst>
          </p:cNvPr>
          <p:cNvSpPr>
            <a:spLocks noGrp="1"/>
          </p:cNvSpPr>
          <p:nvPr>
            <p:ph type="title"/>
          </p:nvPr>
        </p:nvSpPr>
        <p:spPr>
          <a:xfrm>
            <a:off x="1605790" y="624111"/>
            <a:ext cx="4790008" cy="1280890"/>
          </a:xfrm>
        </p:spPr>
        <p:txBody>
          <a:bodyPr>
            <a:normAutofit/>
          </a:bodyPr>
          <a:lstStyle/>
          <a:p>
            <a:r>
              <a:rPr lang="el-GR" sz="3000" dirty="0"/>
              <a:t>Αποτελέσματα ερωτηματολογίου(6</a:t>
            </a:r>
            <a:r>
              <a:rPr lang="en-US" sz="3000" dirty="0"/>
              <a:t>)</a:t>
            </a:r>
            <a:endParaRPr lang="el-GR" sz="3000" dirty="0"/>
          </a:p>
        </p:txBody>
      </p:sp>
      <p:sp>
        <p:nvSpPr>
          <p:cNvPr id="3" name="Θέση περιεχομένου 2">
            <a:extLst>
              <a:ext uri="{FF2B5EF4-FFF2-40B4-BE49-F238E27FC236}">
                <a16:creationId xmlns:a16="http://schemas.microsoft.com/office/drawing/2014/main" id="{088EF070-7A96-609E-64F8-DBD019C84037}"/>
              </a:ext>
            </a:extLst>
          </p:cNvPr>
          <p:cNvSpPr>
            <a:spLocks noGrp="1"/>
          </p:cNvSpPr>
          <p:nvPr>
            <p:ph idx="1"/>
          </p:nvPr>
        </p:nvSpPr>
        <p:spPr>
          <a:xfrm>
            <a:off x="812368" y="2125700"/>
            <a:ext cx="4802188" cy="3870755"/>
          </a:xfrm>
        </p:spPr>
        <p:txBody>
          <a:bodyPr>
            <a:normAutofit/>
          </a:bodyPr>
          <a:lstStyle/>
          <a:p>
            <a:pPr>
              <a:lnSpc>
                <a:spcPct val="90000"/>
              </a:lnSpc>
            </a:pPr>
            <a:r>
              <a:rPr lang="el-GR" sz="1600" b="1" dirty="0"/>
              <a:t>Αξιοπιστία</a:t>
            </a:r>
            <a:r>
              <a:rPr lang="en-US" sz="1600" b="1" dirty="0"/>
              <a:t>:</a:t>
            </a:r>
            <a:endParaRPr lang="el-GR" sz="1600" b="1" dirty="0"/>
          </a:p>
          <a:p>
            <a:pPr marL="0" indent="0">
              <a:lnSpc>
                <a:spcPct val="90000"/>
              </a:lnSpc>
              <a:buNone/>
            </a:pPr>
            <a:r>
              <a:rPr lang="el-GR" sz="1600" b="1" dirty="0"/>
              <a:t>Μετρήσεις στη στάση</a:t>
            </a:r>
            <a:r>
              <a:rPr lang="el-GR" sz="1600" dirty="0"/>
              <a:t>: Η αξιοπιστία αξιολογήθηκε ισομερώς με </a:t>
            </a:r>
            <a:r>
              <a:rPr lang="el-GR" sz="1600" b="1" dirty="0"/>
              <a:t>3/5</a:t>
            </a:r>
            <a:r>
              <a:rPr lang="el-GR" sz="1600" dirty="0"/>
              <a:t> και </a:t>
            </a:r>
            <a:r>
              <a:rPr lang="el-GR" sz="1600" b="1" dirty="0"/>
              <a:t>4/5</a:t>
            </a:r>
            <a:r>
              <a:rPr lang="el-GR" sz="1600" dirty="0"/>
              <a:t>, καθώς και οι δύο βαθμολογίες συγκέντρωσαν το ίδιο ποσοστό, </a:t>
            </a:r>
            <a:r>
              <a:rPr lang="el-GR" sz="1600" b="1" dirty="0"/>
              <a:t>41,2%</a:t>
            </a:r>
            <a:r>
              <a:rPr lang="el-GR" sz="1600" dirty="0"/>
              <a:t>. Αυτό υποδεικνύει ότι οι απόψεις των συμμετεχόντων για την αξιοπιστία είναι μοιρασμένες μεταξύ μέτριας και αρκετά καλής αξιολόγησης.</a:t>
            </a:r>
            <a:endParaRPr lang="en-US" sz="1600" dirty="0"/>
          </a:p>
          <a:p>
            <a:pPr marL="0" indent="0">
              <a:lnSpc>
                <a:spcPct val="90000"/>
              </a:lnSpc>
              <a:buNone/>
            </a:pPr>
            <a:r>
              <a:rPr lang="el-GR" sz="1600" b="1" dirty="0"/>
              <a:t>Μετρήσεις στο λεωφορείο</a:t>
            </a:r>
            <a:r>
              <a:rPr lang="el-GR" sz="1600" dirty="0"/>
              <a:t>: Η αξιοπιστία αξιολογήθηκε κατά κύριο λόγο με </a:t>
            </a:r>
            <a:r>
              <a:rPr lang="el-GR" sz="1600" b="1" dirty="0"/>
              <a:t>3/5</a:t>
            </a:r>
            <a:r>
              <a:rPr lang="el-GR" sz="1600" dirty="0"/>
              <a:t>, συγκεντρώνοντας </a:t>
            </a:r>
            <a:r>
              <a:rPr lang="el-GR" sz="1600" b="1" dirty="0"/>
              <a:t>60,02%</a:t>
            </a:r>
            <a:r>
              <a:rPr lang="el-GR" sz="1600" dirty="0"/>
              <a:t>, υποδεικνύοντας ότι οι χρήστες έχουν ανάμεικτες απόψεις, με επικρατούσα μια στάση μέτριας ικανοποίησης.</a:t>
            </a:r>
            <a:endParaRPr lang="el-GR" sz="1600" b="1" dirty="0"/>
          </a:p>
        </p:txBody>
      </p:sp>
      <p:pic>
        <p:nvPicPr>
          <p:cNvPr id="6" name="Picture 5" descr="A graph showing a number of blue rectangular bars&#10;&#10;Description automatically generated with medium confidence">
            <a:extLst>
              <a:ext uri="{FF2B5EF4-FFF2-40B4-BE49-F238E27FC236}">
                <a16:creationId xmlns:a16="http://schemas.microsoft.com/office/drawing/2014/main" id="{778517FF-BC69-9ED1-D501-B2E6321C3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7684" y="114300"/>
            <a:ext cx="5892800" cy="3314700"/>
          </a:xfrm>
          <a:prstGeom prst="rect">
            <a:avLst/>
          </a:prstGeom>
        </p:spPr>
      </p:pic>
      <p:pic>
        <p:nvPicPr>
          <p:cNvPr id="7" name="Picture 5" descr="A graph showing a bar graph&#10;&#10;Description automatically generated with medium confidence">
            <a:extLst>
              <a:ext uri="{FF2B5EF4-FFF2-40B4-BE49-F238E27FC236}">
                <a16:creationId xmlns:a16="http://schemas.microsoft.com/office/drawing/2014/main" id="{DC54556C-7B04-CD59-F210-4B3324D96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67427"/>
            <a:ext cx="5824485" cy="3276273"/>
          </a:xfrm>
          <a:prstGeom prst="rect">
            <a:avLst/>
          </a:prstGeom>
        </p:spPr>
      </p:pic>
    </p:spTree>
    <p:extLst>
      <p:ext uri="{BB962C8B-B14F-4D97-AF65-F5344CB8AC3E}">
        <p14:creationId xmlns:p14="http://schemas.microsoft.com/office/powerpoint/2010/main" val="3773005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107EB05-ABCD-B76A-39A7-D639B502F91E}"/>
              </a:ext>
            </a:extLst>
          </p:cNvPr>
          <p:cNvSpPr>
            <a:spLocks noGrp="1"/>
          </p:cNvSpPr>
          <p:nvPr>
            <p:ph type="title"/>
          </p:nvPr>
        </p:nvSpPr>
        <p:spPr>
          <a:xfrm>
            <a:off x="1738255" y="572156"/>
            <a:ext cx="3981455" cy="1183908"/>
          </a:xfrm>
        </p:spPr>
        <p:txBody>
          <a:bodyPr>
            <a:normAutofit/>
          </a:bodyPr>
          <a:lstStyle/>
          <a:p>
            <a:r>
              <a:rPr lang="el-GR" sz="3000" dirty="0"/>
              <a:t>Αποτελέσματα ερωτηματολογίου(7</a:t>
            </a:r>
            <a:r>
              <a:rPr lang="en-US" sz="3000" dirty="0"/>
              <a:t>)</a:t>
            </a:r>
            <a:endParaRPr lang="el-GR" sz="3000" dirty="0"/>
          </a:p>
        </p:txBody>
      </p:sp>
      <p:sp>
        <p:nvSpPr>
          <p:cNvPr id="3" name="Θέση περιεχομένου 2">
            <a:extLst>
              <a:ext uri="{FF2B5EF4-FFF2-40B4-BE49-F238E27FC236}">
                <a16:creationId xmlns:a16="http://schemas.microsoft.com/office/drawing/2014/main" id="{93308270-F300-365F-11E5-95158E16BB57}"/>
              </a:ext>
            </a:extLst>
          </p:cNvPr>
          <p:cNvSpPr>
            <a:spLocks noGrp="1"/>
          </p:cNvSpPr>
          <p:nvPr>
            <p:ph idx="1"/>
          </p:nvPr>
        </p:nvSpPr>
        <p:spPr>
          <a:xfrm>
            <a:off x="1082531" y="2009295"/>
            <a:ext cx="4637179" cy="3870755"/>
          </a:xfrm>
        </p:spPr>
        <p:txBody>
          <a:bodyPr>
            <a:noAutofit/>
          </a:bodyPr>
          <a:lstStyle/>
          <a:p>
            <a:pPr>
              <a:lnSpc>
                <a:spcPct val="90000"/>
              </a:lnSpc>
            </a:pPr>
            <a:r>
              <a:rPr lang="el-GR" sz="1600" b="1" dirty="0"/>
              <a:t>Ασφάλεια</a:t>
            </a:r>
            <a:r>
              <a:rPr lang="en-US" sz="1600" b="1" dirty="0"/>
              <a:t>:</a:t>
            </a:r>
          </a:p>
          <a:p>
            <a:pPr marL="0" indent="0">
              <a:lnSpc>
                <a:spcPct val="90000"/>
              </a:lnSpc>
              <a:buNone/>
            </a:pPr>
            <a:r>
              <a:rPr lang="el-GR" sz="1600" b="1" dirty="0"/>
              <a:t>Μετρήσεις στη στάση</a:t>
            </a:r>
            <a:r>
              <a:rPr lang="el-GR" sz="1600" dirty="0"/>
              <a:t>: Η ασφάλεια αξιολογήθηκε με </a:t>
            </a:r>
            <a:r>
              <a:rPr lang="el-GR" sz="1600" b="1" dirty="0"/>
              <a:t>3/5</a:t>
            </a:r>
            <a:r>
              <a:rPr lang="el-GR" sz="1600" dirty="0"/>
              <a:t> από το </a:t>
            </a:r>
            <a:r>
              <a:rPr lang="el-GR" sz="1600" b="1" dirty="0"/>
              <a:t>34,48%</a:t>
            </a:r>
            <a:r>
              <a:rPr lang="el-GR" sz="1600" dirty="0"/>
              <a:t> των συμμετεχόντων, υποδεικνύοντας μέτρια ικανοποίηση. Ακολουθεί η βαθμολογία </a:t>
            </a:r>
            <a:r>
              <a:rPr lang="el-GR" sz="1600" b="1" dirty="0"/>
              <a:t>4/5</a:t>
            </a:r>
            <a:r>
              <a:rPr lang="el-GR" sz="1600" dirty="0"/>
              <a:t>, την οποία επέλεξε το </a:t>
            </a:r>
            <a:r>
              <a:rPr lang="el-GR" sz="1600" b="1" dirty="0"/>
              <a:t>31,03%</a:t>
            </a:r>
            <a:r>
              <a:rPr lang="el-GR" sz="1600" dirty="0"/>
              <a:t>, υποδεικνύοντας ότι αρκετοί τη θεωρούν ικανοποιητική, αλλά με περιθώρια για βελτίωση.</a:t>
            </a:r>
            <a:endParaRPr lang="en-US" sz="1600" dirty="0"/>
          </a:p>
          <a:p>
            <a:pPr marL="0" indent="0">
              <a:lnSpc>
                <a:spcPct val="90000"/>
              </a:lnSpc>
              <a:buNone/>
            </a:pPr>
            <a:r>
              <a:rPr lang="el-GR" sz="1600" b="1" dirty="0"/>
              <a:t>Μετρήσεις στο λεωφορείο</a:t>
            </a:r>
            <a:r>
              <a:rPr lang="el-GR" sz="1600" dirty="0"/>
              <a:t>: Η ασφάλεια αξιολογήθηκε θετικά, με την πλειονότητα των συμμετεχόντων (</a:t>
            </a:r>
            <a:r>
              <a:rPr lang="el-GR" sz="1600" b="1" dirty="0"/>
              <a:t>48,3%</a:t>
            </a:r>
            <a:r>
              <a:rPr lang="el-GR" sz="1600" dirty="0"/>
              <a:t>) να τη βαθμολογεί με </a:t>
            </a:r>
            <a:r>
              <a:rPr lang="el-GR" sz="1600" b="1" dirty="0"/>
              <a:t>4/5</a:t>
            </a:r>
            <a:r>
              <a:rPr lang="el-GR" sz="1600" dirty="0"/>
              <a:t>. Το αποτέλεσμα αυτό υποδεικνύει ότι οι περισσότεροι χρήστες αισθάνονται σε γενικές γραμμές αρκετά ασφαλείς, αν και υπάρχει περιθώριο για περαιτέρω βελτίωση στην αίσθηση ασφάλειας.</a:t>
            </a:r>
            <a:endParaRPr lang="el-GR" sz="1600" b="1" dirty="0"/>
          </a:p>
        </p:txBody>
      </p:sp>
      <p:pic>
        <p:nvPicPr>
          <p:cNvPr id="6" name="Picture 5" descr="A graph showing a number of blue squares&#10;&#10;Description automatically generated with medium confidence">
            <a:extLst>
              <a:ext uri="{FF2B5EF4-FFF2-40B4-BE49-F238E27FC236}">
                <a16:creationId xmlns:a16="http://schemas.microsoft.com/office/drawing/2014/main" id="{965920E8-E43A-C168-A97A-510897766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0227" y="3429000"/>
            <a:ext cx="5987506" cy="3367972"/>
          </a:xfrm>
          <a:prstGeom prst="rect">
            <a:avLst/>
          </a:prstGeom>
        </p:spPr>
      </p:pic>
      <p:pic>
        <p:nvPicPr>
          <p:cNvPr id="7" name="Picture 5" descr="A graph showing a number of blue rectangular bars&#10;&#10;Description automatically generated with medium confidence">
            <a:extLst>
              <a:ext uri="{FF2B5EF4-FFF2-40B4-BE49-F238E27FC236}">
                <a16:creationId xmlns:a16="http://schemas.microsoft.com/office/drawing/2014/main" id="{F14D000B-C66E-EBF1-8D9F-F771DA189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61028"/>
            <a:ext cx="5881733" cy="3308475"/>
          </a:xfrm>
          <a:prstGeom prst="rect">
            <a:avLst/>
          </a:prstGeom>
        </p:spPr>
      </p:pic>
    </p:spTree>
    <p:extLst>
      <p:ext uri="{BB962C8B-B14F-4D97-AF65-F5344CB8AC3E}">
        <p14:creationId xmlns:p14="http://schemas.microsoft.com/office/powerpoint/2010/main" val="3337899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C09DA5C-E29C-8BA6-F491-0AFAC9051554}"/>
              </a:ext>
            </a:extLst>
          </p:cNvPr>
          <p:cNvSpPr>
            <a:spLocks noGrp="1"/>
          </p:cNvSpPr>
          <p:nvPr>
            <p:ph type="title"/>
          </p:nvPr>
        </p:nvSpPr>
        <p:spPr>
          <a:xfrm>
            <a:off x="1479852" y="572155"/>
            <a:ext cx="4016940" cy="1069609"/>
          </a:xfrm>
        </p:spPr>
        <p:txBody>
          <a:bodyPr>
            <a:normAutofit/>
          </a:bodyPr>
          <a:lstStyle/>
          <a:p>
            <a:r>
              <a:rPr lang="el-GR" sz="3000" dirty="0"/>
              <a:t>Αποτελέσματα ερωτηματολογίου(8</a:t>
            </a:r>
            <a:r>
              <a:rPr lang="en-US" sz="3000" dirty="0"/>
              <a:t>)</a:t>
            </a:r>
            <a:endParaRPr lang="el-GR" sz="3000" dirty="0"/>
          </a:p>
        </p:txBody>
      </p:sp>
      <p:sp>
        <p:nvSpPr>
          <p:cNvPr id="3" name="Θέση περιεχομένου 2">
            <a:extLst>
              <a:ext uri="{FF2B5EF4-FFF2-40B4-BE49-F238E27FC236}">
                <a16:creationId xmlns:a16="http://schemas.microsoft.com/office/drawing/2014/main" id="{B2E4B3C6-4BEE-046C-9B1C-9E1787FBD3C6}"/>
              </a:ext>
            </a:extLst>
          </p:cNvPr>
          <p:cNvSpPr>
            <a:spLocks noGrp="1"/>
          </p:cNvSpPr>
          <p:nvPr>
            <p:ph idx="1"/>
          </p:nvPr>
        </p:nvSpPr>
        <p:spPr>
          <a:xfrm>
            <a:off x="816076" y="1851435"/>
            <a:ext cx="4454013" cy="4136410"/>
          </a:xfrm>
        </p:spPr>
        <p:txBody>
          <a:bodyPr>
            <a:normAutofit fontScale="77500" lnSpcReduction="20000"/>
          </a:bodyPr>
          <a:lstStyle/>
          <a:p>
            <a:pPr>
              <a:lnSpc>
                <a:spcPct val="90000"/>
              </a:lnSpc>
            </a:pPr>
            <a:r>
              <a:rPr lang="el-GR" sz="2300" b="1" dirty="0">
                <a:solidFill>
                  <a:srgbClr val="000000"/>
                </a:solidFill>
              </a:rPr>
              <a:t>Χρόνος αναμονής</a:t>
            </a:r>
            <a:r>
              <a:rPr lang="en-US" sz="2300" b="1" dirty="0">
                <a:solidFill>
                  <a:srgbClr val="000000"/>
                </a:solidFill>
              </a:rPr>
              <a:t>:</a:t>
            </a:r>
            <a:endParaRPr lang="el-GR" sz="2300" b="1" dirty="0">
              <a:solidFill>
                <a:srgbClr val="000000"/>
              </a:solidFill>
            </a:endParaRPr>
          </a:p>
          <a:p>
            <a:pPr marL="0" indent="0">
              <a:lnSpc>
                <a:spcPct val="90000"/>
              </a:lnSpc>
              <a:buNone/>
            </a:pPr>
            <a:r>
              <a:rPr lang="el-GR" sz="2300" b="1" dirty="0">
                <a:solidFill>
                  <a:srgbClr val="000000"/>
                </a:solidFill>
              </a:rPr>
              <a:t>Μετρήσεις στη στάση</a:t>
            </a:r>
            <a:r>
              <a:rPr lang="el-GR" sz="2300" dirty="0">
                <a:solidFill>
                  <a:srgbClr val="000000"/>
                </a:solidFill>
              </a:rPr>
              <a:t>: Ο χρόνος αναμονής στη στάση αξιολογήθηκε κυρίως με </a:t>
            </a:r>
            <a:r>
              <a:rPr lang="el-GR" sz="2300" b="1" dirty="0">
                <a:solidFill>
                  <a:srgbClr val="000000"/>
                </a:solidFill>
              </a:rPr>
              <a:t>3/5</a:t>
            </a:r>
            <a:r>
              <a:rPr lang="el-GR" sz="2300" dirty="0">
                <a:solidFill>
                  <a:srgbClr val="000000"/>
                </a:solidFill>
              </a:rPr>
              <a:t> από το </a:t>
            </a:r>
            <a:r>
              <a:rPr lang="el-GR" sz="2300" b="1" dirty="0">
                <a:solidFill>
                  <a:srgbClr val="000000"/>
                </a:solidFill>
              </a:rPr>
              <a:t>41,28%</a:t>
            </a:r>
            <a:r>
              <a:rPr lang="el-GR" sz="2300" dirty="0">
                <a:solidFill>
                  <a:srgbClr val="000000"/>
                </a:solidFill>
              </a:rPr>
              <a:t> των συμμετεχόντων, υποδεικνύοντας μέτρια ικανοποίηση. Συνολικά, η μέση αξιολόγηση για τον χρόνο αναμονής είναι γύρω από το </a:t>
            </a:r>
            <a:r>
              <a:rPr lang="el-GR" sz="2300" b="1" dirty="0">
                <a:solidFill>
                  <a:srgbClr val="000000"/>
                </a:solidFill>
              </a:rPr>
              <a:t>3/5</a:t>
            </a:r>
            <a:r>
              <a:rPr lang="el-GR" sz="2300" dirty="0">
                <a:solidFill>
                  <a:srgbClr val="000000"/>
                </a:solidFill>
              </a:rPr>
              <a:t>, υποδεικνύοντας ότι οι περισσότεροι συμμετέχοντες τον θεωρούν ικανοποιητικό, αλλά όχι εξαιρετικό.</a:t>
            </a:r>
          </a:p>
          <a:p>
            <a:pPr marL="0" indent="0">
              <a:lnSpc>
                <a:spcPct val="90000"/>
              </a:lnSpc>
              <a:buNone/>
            </a:pPr>
            <a:r>
              <a:rPr lang="el-GR" sz="2300" b="1" dirty="0">
                <a:solidFill>
                  <a:srgbClr val="000000"/>
                </a:solidFill>
              </a:rPr>
              <a:t>Μετρήσεις στο λεωφορείο</a:t>
            </a:r>
            <a:r>
              <a:rPr lang="el-GR" sz="2300" dirty="0">
                <a:solidFill>
                  <a:srgbClr val="000000"/>
                </a:solidFill>
              </a:rPr>
              <a:t>: Το </a:t>
            </a:r>
            <a:r>
              <a:rPr lang="el-GR" sz="2300" b="1" dirty="0">
                <a:solidFill>
                  <a:srgbClr val="000000"/>
                </a:solidFill>
              </a:rPr>
              <a:t>40%</a:t>
            </a:r>
            <a:r>
              <a:rPr lang="el-GR" sz="2300" dirty="0">
                <a:solidFill>
                  <a:srgbClr val="000000"/>
                </a:solidFill>
              </a:rPr>
              <a:t> των χρηστών αξιολόγησε τον χρόνο αναμονής στη στάση με </a:t>
            </a:r>
            <a:r>
              <a:rPr lang="el-GR" sz="2300" b="1" dirty="0">
                <a:solidFill>
                  <a:srgbClr val="000000"/>
                </a:solidFill>
              </a:rPr>
              <a:t>3/5</a:t>
            </a:r>
            <a:r>
              <a:rPr lang="el-GR" sz="2300" dirty="0">
                <a:solidFill>
                  <a:srgbClr val="000000"/>
                </a:solidFill>
              </a:rPr>
              <a:t>, γεγονός που υποδηλώνει γενική αποδοχή, αλλά και ανάγκη για βελτίωση της ταχύτητας εξυπηρέτησης ώστε να ανταποκρίνεται καλύτερα στις προσδοκίες των επιβατών.</a:t>
            </a:r>
            <a:endParaRPr lang="el-GR" sz="2300" b="1" dirty="0">
              <a:solidFill>
                <a:srgbClr val="000000"/>
              </a:solidFill>
            </a:endParaRPr>
          </a:p>
          <a:p>
            <a:pPr>
              <a:lnSpc>
                <a:spcPct val="90000"/>
              </a:lnSpc>
            </a:pPr>
            <a:endParaRPr lang="el-GR" sz="1400" b="1" dirty="0">
              <a:solidFill>
                <a:srgbClr val="000000"/>
              </a:solidFill>
            </a:endParaRPr>
          </a:p>
        </p:txBody>
      </p:sp>
      <p:pic>
        <p:nvPicPr>
          <p:cNvPr id="5" name="Picture 5" descr="A graph showing a number of blue rectangular bars&#10;&#10;Description automatically generated with medium confidence">
            <a:extLst>
              <a:ext uri="{FF2B5EF4-FFF2-40B4-BE49-F238E27FC236}">
                <a16:creationId xmlns:a16="http://schemas.microsoft.com/office/drawing/2014/main" id="{E27642FB-1175-7DD4-D3D8-78EB40BA4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966" y="60805"/>
            <a:ext cx="5987903" cy="3307391"/>
          </a:xfrm>
          <a:prstGeom prst="rect">
            <a:avLst/>
          </a:prstGeom>
        </p:spPr>
      </p:pic>
      <p:pic>
        <p:nvPicPr>
          <p:cNvPr id="6" name="Picture 5" descr="A blue rectangular object with black text&#10;&#10;Description automatically generated">
            <a:extLst>
              <a:ext uri="{FF2B5EF4-FFF2-40B4-BE49-F238E27FC236}">
                <a16:creationId xmlns:a16="http://schemas.microsoft.com/office/drawing/2014/main" id="{1A57A625-C97D-A08F-9ECB-DE02FA124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966" y="3429000"/>
            <a:ext cx="5987903" cy="3368195"/>
          </a:xfrm>
          <a:prstGeom prst="rect">
            <a:avLst/>
          </a:prstGeom>
        </p:spPr>
      </p:pic>
    </p:spTree>
    <p:extLst>
      <p:ext uri="{BB962C8B-B14F-4D97-AF65-F5344CB8AC3E}">
        <p14:creationId xmlns:p14="http://schemas.microsoft.com/office/powerpoint/2010/main" val="1108102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E65B24F-703E-2FA1-507A-A949F93DDB27}"/>
              </a:ext>
            </a:extLst>
          </p:cNvPr>
          <p:cNvSpPr>
            <a:spLocks noGrp="1"/>
          </p:cNvSpPr>
          <p:nvPr>
            <p:ph type="title"/>
          </p:nvPr>
        </p:nvSpPr>
        <p:spPr>
          <a:xfrm>
            <a:off x="1687669" y="624110"/>
            <a:ext cx="4074949" cy="1280890"/>
          </a:xfrm>
        </p:spPr>
        <p:txBody>
          <a:bodyPr>
            <a:normAutofit/>
          </a:bodyPr>
          <a:lstStyle/>
          <a:p>
            <a:r>
              <a:rPr lang="el-GR" sz="3000" dirty="0"/>
              <a:t>Αποτελέσματα ερωτηματολογίου(</a:t>
            </a:r>
            <a:r>
              <a:rPr lang="en-US" sz="3000" dirty="0"/>
              <a:t>9)</a:t>
            </a:r>
            <a:endParaRPr lang="el-GR" sz="3000" dirty="0"/>
          </a:p>
        </p:txBody>
      </p:sp>
      <p:sp>
        <p:nvSpPr>
          <p:cNvPr id="3" name="Θέση περιεχομένου 2">
            <a:extLst>
              <a:ext uri="{FF2B5EF4-FFF2-40B4-BE49-F238E27FC236}">
                <a16:creationId xmlns:a16="http://schemas.microsoft.com/office/drawing/2014/main" id="{20E93796-8079-D6BE-3C70-73E0181ACE13}"/>
              </a:ext>
            </a:extLst>
          </p:cNvPr>
          <p:cNvSpPr>
            <a:spLocks noGrp="1"/>
          </p:cNvSpPr>
          <p:nvPr>
            <p:ph idx="1"/>
          </p:nvPr>
        </p:nvSpPr>
        <p:spPr>
          <a:xfrm>
            <a:off x="985925" y="1965623"/>
            <a:ext cx="4973153" cy="3898332"/>
          </a:xfrm>
        </p:spPr>
        <p:txBody>
          <a:bodyPr>
            <a:noAutofit/>
          </a:bodyPr>
          <a:lstStyle/>
          <a:p>
            <a:pPr>
              <a:lnSpc>
                <a:spcPct val="90000"/>
              </a:lnSpc>
            </a:pPr>
            <a:r>
              <a:rPr lang="el-GR" sz="1600" b="1" dirty="0">
                <a:solidFill>
                  <a:srgbClr val="000000"/>
                </a:solidFill>
              </a:rPr>
              <a:t>Τιμή εισιτηρίου</a:t>
            </a:r>
            <a:r>
              <a:rPr lang="en-US" sz="1600" b="1" dirty="0">
                <a:solidFill>
                  <a:srgbClr val="000000"/>
                </a:solidFill>
              </a:rPr>
              <a:t>:</a:t>
            </a:r>
            <a:endParaRPr lang="el-GR" sz="1600" b="1" dirty="0">
              <a:solidFill>
                <a:srgbClr val="000000"/>
              </a:solidFill>
            </a:endParaRPr>
          </a:p>
          <a:p>
            <a:pPr marL="0" indent="0">
              <a:lnSpc>
                <a:spcPct val="90000"/>
              </a:lnSpc>
              <a:buNone/>
            </a:pPr>
            <a:r>
              <a:rPr lang="el-GR" sz="1600" b="1" dirty="0">
                <a:solidFill>
                  <a:srgbClr val="000000"/>
                </a:solidFill>
              </a:rPr>
              <a:t> Μετρήσεις στη στάση</a:t>
            </a:r>
            <a:r>
              <a:rPr lang="el-GR" sz="1600" dirty="0">
                <a:solidFill>
                  <a:srgbClr val="000000"/>
                </a:solidFill>
              </a:rPr>
              <a:t>: Η τιμή του εισιτηρίου για το λεωφορείο αξιολογήθηκε με </a:t>
            </a:r>
            <a:r>
              <a:rPr lang="el-GR" sz="1600" b="1" dirty="0">
                <a:solidFill>
                  <a:srgbClr val="000000"/>
                </a:solidFill>
              </a:rPr>
              <a:t>2/5</a:t>
            </a:r>
            <a:r>
              <a:rPr lang="el-GR" sz="1600" dirty="0">
                <a:solidFill>
                  <a:srgbClr val="000000"/>
                </a:solidFill>
              </a:rPr>
              <a:t> από το </a:t>
            </a:r>
            <a:r>
              <a:rPr lang="el-GR" sz="1600" b="1" dirty="0">
                <a:solidFill>
                  <a:srgbClr val="000000"/>
                </a:solidFill>
              </a:rPr>
              <a:t>34,3%</a:t>
            </a:r>
            <a:r>
              <a:rPr lang="el-GR" sz="1600" dirty="0">
                <a:solidFill>
                  <a:srgbClr val="000000"/>
                </a:solidFill>
              </a:rPr>
              <a:t> των συμμετεχόντων, υποδεικνύοντας ότι αρκετοί τη θεωρούν χαμηλή σε σχέση με τις προσδοκίες τους. Αμέσως μετά, το </a:t>
            </a:r>
            <a:r>
              <a:rPr lang="el-GR" sz="1600" b="1" dirty="0">
                <a:solidFill>
                  <a:srgbClr val="000000"/>
                </a:solidFill>
              </a:rPr>
              <a:t>31,03%</a:t>
            </a:r>
            <a:r>
              <a:rPr lang="el-GR" sz="1600" dirty="0">
                <a:solidFill>
                  <a:srgbClr val="000000"/>
                </a:solidFill>
              </a:rPr>
              <a:t> έδωσε βαθμολογία </a:t>
            </a:r>
            <a:r>
              <a:rPr lang="el-GR" sz="1600" b="1" dirty="0">
                <a:solidFill>
                  <a:srgbClr val="000000"/>
                </a:solidFill>
              </a:rPr>
              <a:t>3/5</a:t>
            </a:r>
            <a:r>
              <a:rPr lang="el-GR" sz="1600" dirty="0">
                <a:solidFill>
                  <a:srgbClr val="000000"/>
                </a:solidFill>
              </a:rPr>
              <a:t>, δείχνοντας μέτρια ικανοποίηση με την τιμή.</a:t>
            </a:r>
          </a:p>
          <a:p>
            <a:pPr marL="0" indent="0">
              <a:lnSpc>
                <a:spcPct val="90000"/>
              </a:lnSpc>
              <a:buNone/>
            </a:pPr>
            <a:r>
              <a:rPr lang="el-GR" sz="1600" b="1" dirty="0">
                <a:solidFill>
                  <a:srgbClr val="000000"/>
                </a:solidFill>
              </a:rPr>
              <a:t>Μετρήσεις στο λεωφορείο</a:t>
            </a:r>
            <a:r>
              <a:rPr lang="el-GR" sz="1600" dirty="0">
                <a:solidFill>
                  <a:srgbClr val="000000"/>
                </a:solidFill>
              </a:rPr>
              <a:t>: Η τιμή του εισιτηρίου αξιολογήθηκε ως μέτρια, με το </a:t>
            </a:r>
            <a:r>
              <a:rPr lang="el-GR" sz="1600" b="1" dirty="0">
                <a:solidFill>
                  <a:srgbClr val="000000"/>
                </a:solidFill>
              </a:rPr>
              <a:t>39,2%</a:t>
            </a:r>
            <a:r>
              <a:rPr lang="el-GR" sz="1600" dirty="0">
                <a:solidFill>
                  <a:srgbClr val="000000"/>
                </a:solidFill>
              </a:rPr>
              <a:t> των συμμετεχόντων να τη βαθμολογεί με </a:t>
            </a:r>
            <a:r>
              <a:rPr lang="el-GR" sz="1600" b="1" dirty="0">
                <a:solidFill>
                  <a:srgbClr val="000000"/>
                </a:solidFill>
              </a:rPr>
              <a:t>3/5</a:t>
            </a:r>
            <a:r>
              <a:rPr lang="el-GR" sz="1600" dirty="0">
                <a:solidFill>
                  <a:srgbClr val="000000"/>
                </a:solidFill>
              </a:rPr>
              <a:t>. Αυτό υποδηλώνει ότι, ενώ αρκετοί χρήστες θεωρούν το κόστος ικανοποιητικό, εξακολουθεί να υπάρχει προσδοκία για περαιτέρω βελτίωση, ιδιαίτερα σε σχέση με την ποιότητα των παρεχόμενων υπηρεσιών.</a:t>
            </a:r>
            <a:endParaRPr lang="el-GR" sz="1600" b="1" dirty="0">
              <a:solidFill>
                <a:srgbClr val="000000"/>
              </a:solidFill>
            </a:endParaRPr>
          </a:p>
        </p:txBody>
      </p:sp>
      <p:pic>
        <p:nvPicPr>
          <p:cNvPr id="6" name="Picture 5" descr="A graph showing a bar graph&#10;&#10;Description automatically generated with medium confidence">
            <a:extLst>
              <a:ext uri="{FF2B5EF4-FFF2-40B4-BE49-F238E27FC236}">
                <a16:creationId xmlns:a16="http://schemas.microsoft.com/office/drawing/2014/main" id="{1C84F6F0-8898-5C03-0764-97CC40860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2310" y="3408494"/>
            <a:ext cx="5732206" cy="3224366"/>
          </a:xfrm>
          <a:prstGeom prst="rect">
            <a:avLst/>
          </a:prstGeom>
        </p:spPr>
      </p:pic>
      <p:pic>
        <p:nvPicPr>
          <p:cNvPr id="7" name="Picture 5" descr="A graph of blue rectangular bars&#10;&#10;Description automatically generated with medium confidence">
            <a:extLst>
              <a:ext uri="{FF2B5EF4-FFF2-40B4-BE49-F238E27FC236}">
                <a16:creationId xmlns:a16="http://schemas.microsoft.com/office/drawing/2014/main" id="{AECE7B18-3439-2E81-D8FE-ACF83700E5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310" y="103466"/>
            <a:ext cx="5732206" cy="3204483"/>
          </a:xfrm>
          <a:prstGeom prst="rect">
            <a:avLst/>
          </a:prstGeom>
        </p:spPr>
      </p:pic>
    </p:spTree>
    <p:extLst>
      <p:ext uri="{BB962C8B-B14F-4D97-AF65-F5344CB8AC3E}">
        <p14:creationId xmlns:p14="http://schemas.microsoft.com/office/powerpoint/2010/main" val="2618627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19" name="Rectangle 18">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21" name="Straight Connector 20">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 name="Εικόνα 11" descr="Εικόνα που περιέχει στιγμιότυπο οθόνης, άτομο, καρτούν, σχεδίαση">
            <a:extLst>
              <a:ext uri="{FF2B5EF4-FFF2-40B4-BE49-F238E27FC236}">
                <a16:creationId xmlns:a16="http://schemas.microsoft.com/office/drawing/2014/main" id="{79FB090D-E381-F0B0-DCB1-62A00525A3BD}"/>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D436A566-9817-4221-76ED-110B91ECA993}"/>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t>ΜΕΘΟΔΟΛΟΓΙΑ</a:t>
            </a:r>
          </a:p>
        </p:txBody>
      </p:sp>
      <p:cxnSp>
        <p:nvCxnSpPr>
          <p:cNvPr id="23" name="Straight Connector 22">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7" name="Rectangle 26">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625426069"/>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E907688-6767-67F8-84BE-E1E0C727C0E6}"/>
              </a:ext>
            </a:extLst>
          </p:cNvPr>
          <p:cNvSpPr>
            <a:spLocks noGrp="1"/>
          </p:cNvSpPr>
          <p:nvPr>
            <p:ph type="title"/>
          </p:nvPr>
        </p:nvSpPr>
        <p:spPr>
          <a:xfrm>
            <a:off x="1585007" y="624111"/>
            <a:ext cx="4410548" cy="1280890"/>
          </a:xfrm>
        </p:spPr>
        <p:txBody>
          <a:bodyPr>
            <a:normAutofit/>
          </a:bodyPr>
          <a:lstStyle/>
          <a:p>
            <a:r>
              <a:rPr lang="el-GR" sz="3000" dirty="0"/>
              <a:t>Αποτελέσματα ερωτηματολογίου(10</a:t>
            </a:r>
            <a:r>
              <a:rPr lang="en-US" sz="3000" dirty="0"/>
              <a:t>)</a:t>
            </a:r>
            <a:endParaRPr lang="el-GR" sz="3000" dirty="0"/>
          </a:p>
        </p:txBody>
      </p:sp>
      <p:sp>
        <p:nvSpPr>
          <p:cNvPr id="3" name="Θέση περιεχομένου 2">
            <a:extLst>
              <a:ext uri="{FF2B5EF4-FFF2-40B4-BE49-F238E27FC236}">
                <a16:creationId xmlns:a16="http://schemas.microsoft.com/office/drawing/2014/main" id="{D938F26E-CDB6-5AD9-BD22-23483321AE6F}"/>
              </a:ext>
            </a:extLst>
          </p:cNvPr>
          <p:cNvSpPr>
            <a:spLocks noGrp="1"/>
          </p:cNvSpPr>
          <p:nvPr>
            <p:ph idx="1"/>
          </p:nvPr>
        </p:nvSpPr>
        <p:spPr>
          <a:xfrm>
            <a:off x="1040967" y="2172593"/>
            <a:ext cx="4642860" cy="3313808"/>
          </a:xfrm>
        </p:spPr>
        <p:txBody>
          <a:bodyPr>
            <a:normAutofit/>
          </a:bodyPr>
          <a:lstStyle/>
          <a:p>
            <a:r>
              <a:rPr lang="el-GR" b="1" dirty="0"/>
              <a:t>Γενική βαθμολογία</a:t>
            </a:r>
            <a:r>
              <a:rPr lang="en-US" b="1" dirty="0"/>
              <a:t>:</a:t>
            </a:r>
            <a:endParaRPr lang="el-GR" b="1" dirty="0"/>
          </a:p>
          <a:p>
            <a:pPr marL="0" indent="0">
              <a:buNone/>
            </a:pPr>
            <a:r>
              <a:rPr lang="el-GR" sz="1600" b="1" dirty="0"/>
              <a:t>Μετρήσεις στη </a:t>
            </a:r>
            <a:r>
              <a:rPr lang="el-GR" sz="1600" b="1" dirty="0" err="1"/>
              <a:t>στάση:</a:t>
            </a:r>
            <a:r>
              <a:rPr lang="el-GR" sz="1600" dirty="0" err="1"/>
              <a:t>Το</a:t>
            </a:r>
            <a:r>
              <a:rPr lang="el-GR" sz="1600" dirty="0"/>
              <a:t> 51,7% βαθμολόγησε το μέσο με 4/5, δείχνοντας γενική ικανοποίηση, ενώ μόλις το 3,45% έδωσε 5/5, υποδεικνύοντας πιο συγκρατημένες απόψεις.</a:t>
            </a:r>
          </a:p>
          <a:p>
            <a:pPr marL="0" indent="0">
              <a:buNone/>
            </a:pPr>
            <a:r>
              <a:rPr lang="el-GR" sz="1600" b="1" dirty="0"/>
              <a:t>Μετρήσεις στο </a:t>
            </a:r>
            <a:r>
              <a:rPr lang="el-GR" sz="1600" b="1" dirty="0" err="1"/>
              <a:t>λεωφορείο:</a:t>
            </a:r>
            <a:r>
              <a:rPr lang="el-GR" sz="1600" dirty="0" err="1"/>
              <a:t>Το</a:t>
            </a:r>
            <a:r>
              <a:rPr lang="el-GR" sz="1600" dirty="0"/>
              <a:t> 51,5% αξιολόγησε την εμπειρία χρήσης με 3/5 και το 36,36% με 4/5, δείχνοντας ικανοποίηση αλλά και προσδοκίες για βελτίωση της ποιότητας.</a:t>
            </a:r>
          </a:p>
          <a:p>
            <a:endParaRPr lang="el-GR" dirty="0"/>
          </a:p>
          <a:p>
            <a:endParaRPr lang="el-GR" b="1" dirty="0"/>
          </a:p>
        </p:txBody>
      </p:sp>
      <p:pic>
        <p:nvPicPr>
          <p:cNvPr id="6" name="Picture 5" descr="A graph showing a bar graph&#10;&#10;Description automatically generated with medium confidence">
            <a:extLst>
              <a:ext uri="{FF2B5EF4-FFF2-40B4-BE49-F238E27FC236}">
                <a16:creationId xmlns:a16="http://schemas.microsoft.com/office/drawing/2014/main" id="{39DD0931-C17A-8C52-1E38-FD6724B99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8517" y="175348"/>
            <a:ext cx="5784271" cy="3253652"/>
          </a:xfrm>
          <a:prstGeom prst="rect">
            <a:avLst/>
          </a:prstGeom>
        </p:spPr>
      </p:pic>
      <p:pic>
        <p:nvPicPr>
          <p:cNvPr id="7" name="Picture 4" descr="A graph showing a number of blue rectangular bars&#10;&#10;Description automatically generated with medium confidence">
            <a:extLst>
              <a:ext uri="{FF2B5EF4-FFF2-40B4-BE49-F238E27FC236}">
                <a16:creationId xmlns:a16="http://schemas.microsoft.com/office/drawing/2014/main" id="{3E991596-BBC3-48D1-2328-E88CD7034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517" y="3515858"/>
            <a:ext cx="5784271" cy="3253652"/>
          </a:xfrm>
          <a:prstGeom prst="rect">
            <a:avLst/>
          </a:prstGeom>
        </p:spPr>
      </p:pic>
    </p:spTree>
    <p:extLst>
      <p:ext uri="{BB962C8B-B14F-4D97-AF65-F5344CB8AC3E}">
        <p14:creationId xmlns:p14="http://schemas.microsoft.com/office/powerpoint/2010/main" val="3522174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1EE9BC2-B134-2630-82A2-2B6977CE74FB}"/>
              </a:ext>
            </a:extLst>
          </p:cNvPr>
          <p:cNvSpPr>
            <a:spLocks noGrp="1"/>
          </p:cNvSpPr>
          <p:nvPr>
            <p:ph type="title"/>
          </p:nvPr>
        </p:nvSpPr>
        <p:spPr>
          <a:xfrm>
            <a:off x="1305992" y="624111"/>
            <a:ext cx="4790008" cy="1280890"/>
          </a:xfrm>
        </p:spPr>
        <p:txBody>
          <a:bodyPr>
            <a:normAutofit/>
          </a:bodyPr>
          <a:lstStyle/>
          <a:p>
            <a:r>
              <a:rPr lang="el-GR" sz="3000" dirty="0"/>
              <a:t>Αποτελέσματα ερωτηματολογίου(11</a:t>
            </a:r>
            <a:r>
              <a:rPr lang="en-US" sz="3000" dirty="0"/>
              <a:t>)</a:t>
            </a:r>
            <a:endParaRPr lang="el-GR" sz="3000" dirty="0"/>
          </a:p>
        </p:txBody>
      </p:sp>
      <p:sp>
        <p:nvSpPr>
          <p:cNvPr id="3" name="Θέση περιεχομένου 2">
            <a:extLst>
              <a:ext uri="{FF2B5EF4-FFF2-40B4-BE49-F238E27FC236}">
                <a16:creationId xmlns:a16="http://schemas.microsoft.com/office/drawing/2014/main" id="{A371FB37-A236-3132-38FB-45AAF4318D8B}"/>
              </a:ext>
            </a:extLst>
          </p:cNvPr>
          <p:cNvSpPr>
            <a:spLocks noGrp="1"/>
          </p:cNvSpPr>
          <p:nvPr>
            <p:ph idx="1"/>
          </p:nvPr>
        </p:nvSpPr>
        <p:spPr>
          <a:xfrm>
            <a:off x="822758" y="2172592"/>
            <a:ext cx="4802188" cy="3396935"/>
          </a:xfrm>
        </p:spPr>
        <p:txBody>
          <a:bodyPr>
            <a:normAutofit/>
          </a:bodyPr>
          <a:lstStyle/>
          <a:p>
            <a:pPr>
              <a:lnSpc>
                <a:spcPct val="90000"/>
              </a:lnSpc>
            </a:pPr>
            <a:r>
              <a:rPr lang="el-GR" sz="1600" b="1" dirty="0"/>
              <a:t>Μέσος όρος για κάθε ερώτηση</a:t>
            </a:r>
            <a:r>
              <a:rPr lang="en-US" sz="1600" b="1" dirty="0"/>
              <a:t>:</a:t>
            </a:r>
            <a:endParaRPr lang="el-GR" sz="1600" b="1" dirty="0"/>
          </a:p>
          <a:p>
            <a:pPr marL="0" indent="0">
              <a:lnSpc>
                <a:spcPct val="90000"/>
              </a:lnSpc>
              <a:buNone/>
            </a:pPr>
            <a:r>
              <a:rPr lang="el-GR" sz="1600" b="1" dirty="0"/>
              <a:t>Μετρήσεις στη </a:t>
            </a:r>
            <a:r>
              <a:rPr lang="el-GR" sz="1600" b="1" dirty="0" err="1"/>
              <a:t>στάση:</a:t>
            </a:r>
            <a:r>
              <a:rPr lang="el-GR" sz="1600" dirty="0" err="1"/>
              <a:t>Η</a:t>
            </a:r>
            <a:r>
              <a:rPr lang="el-GR" sz="1600" dirty="0"/>
              <a:t> απόσταση της στάσης από την κατοικία είχε τον υψηλότερο μέσο όρο 4/5, το κόμιστρο βαθμολογήθηκε χαμηλότερα με 2,93/5, και ο χρόνος αναμονής έλαβε 3/5.</a:t>
            </a:r>
          </a:p>
          <a:p>
            <a:pPr marL="0" indent="0">
              <a:lnSpc>
                <a:spcPct val="90000"/>
              </a:lnSpc>
              <a:buNone/>
            </a:pPr>
            <a:r>
              <a:rPr lang="el-GR" sz="1600" b="1" dirty="0"/>
              <a:t>Μετρήσεις στο </a:t>
            </a:r>
            <a:r>
              <a:rPr lang="el-GR" sz="1600" b="1" dirty="0" err="1"/>
              <a:t>λεωφορείο:</a:t>
            </a:r>
            <a:r>
              <a:rPr lang="el-GR" sz="1600" dirty="0" err="1"/>
              <a:t>Η</a:t>
            </a:r>
            <a:r>
              <a:rPr lang="el-GR" sz="1600" dirty="0"/>
              <a:t> απόσταση της στάσης από την κατοικία συγκέντρωσε μέσο όρο 3,78/5, ενώ ο χρόνος αναμονής είχε τον χαμηλότερο μέσο όρο 3,06/5, δείχνοντας ανάγκη βελτίωσης. Οι βαθμολογίες εμφανίζουν μεγαλύτερη συνέπεια στις απόψεις των χρηστών.</a:t>
            </a:r>
          </a:p>
          <a:p>
            <a:pPr>
              <a:lnSpc>
                <a:spcPct val="90000"/>
              </a:lnSpc>
            </a:pPr>
            <a:endParaRPr lang="el-GR" sz="1600" b="1" dirty="0"/>
          </a:p>
        </p:txBody>
      </p:sp>
      <p:pic>
        <p:nvPicPr>
          <p:cNvPr id="6" name="Picture 5" descr="A graph showing different colored rectangular shapes&#10;&#10;Description automatically generated with medium confidence">
            <a:extLst>
              <a:ext uri="{FF2B5EF4-FFF2-40B4-BE49-F238E27FC236}">
                <a16:creationId xmlns:a16="http://schemas.microsoft.com/office/drawing/2014/main" id="{612D3301-A75F-C6F1-2763-FF125E056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0365" y="143253"/>
            <a:ext cx="5841328" cy="3285747"/>
          </a:xfrm>
          <a:prstGeom prst="rect">
            <a:avLst/>
          </a:prstGeom>
        </p:spPr>
      </p:pic>
      <p:pic>
        <p:nvPicPr>
          <p:cNvPr id="7" name="Picture 5" descr="A graph showing different colored rectangular shapes&#10;&#10;Description automatically generated with medium confidence">
            <a:extLst>
              <a:ext uri="{FF2B5EF4-FFF2-40B4-BE49-F238E27FC236}">
                <a16:creationId xmlns:a16="http://schemas.microsoft.com/office/drawing/2014/main" id="{125394E8-A041-D32F-0FB6-D30C51279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0366" y="3499740"/>
            <a:ext cx="5841327" cy="3285747"/>
          </a:xfrm>
          <a:prstGeom prst="rect">
            <a:avLst/>
          </a:prstGeom>
        </p:spPr>
      </p:pic>
    </p:spTree>
    <p:extLst>
      <p:ext uri="{BB962C8B-B14F-4D97-AF65-F5344CB8AC3E}">
        <p14:creationId xmlns:p14="http://schemas.microsoft.com/office/powerpoint/2010/main" val="1739808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2D060405-5E12-CEE7-8B00-2423DEBE72CB}"/>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123DF60B-FFD9-5D22-55C8-FD3EF9B68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3A99F5BA-709C-191B-B1BC-AB560BF6B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3839541D-8408-C30A-468D-189806C4F6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DA3C92B2-7BA6-B13E-0B0F-1BFBD7B9EAC7}"/>
              </a:ext>
            </a:extLst>
          </p:cNvPr>
          <p:cNvPicPr>
            <a:picLocks noChangeAspect="1"/>
          </p:cNvPicPr>
          <p:nvPr/>
        </p:nvPicPr>
        <p:blipFill>
          <a:blip r:embed="rId2">
            <a:extLst>
              <a:ext uri="{28A0092B-C50C-407E-A947-70E740481C1C}">
                <a14:useLocalDpi xmlns:a14="http://schemas.microsoft.com/office/drawing/2010/main" val="0"/>
              </a:ext>
            </a:extLst>
          </a:blip>
          <a:srcRect l="683" r="683"/>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E3D1B50C-D9F6-BDF8-C00E-400025993416}"/>
              </a:ext>
            </a:extLst>
          </p:cNvPr>
          <p:cNvSpPr>
            <a:spLocks noGrp="1"/>
          </p:cNvSpPr>
          <p:nvPr>
            <p:ph type="title"/>
          </p:nvPr>
        </p:nvSpPr>
        <p:spPr>
          <a:xfrm>
            <a:off x="668594" y="2428576"/>
            <a:ext cx="10137058" cy="2961460"/>
          </a:xfrm>
        </p:spPr>
        <p:txBody>
          <a:bodyPr vert="horz" lIns="91440" tIns="45720" rIns="91440" bIns="45720" rtlCol="0" anchor="b">
            <a:normAutofit fontScale="90000"/>
          </a:bodyPr>
          <a:lstStyle/>
          <a:p>
            <a:r>
              <a:rPr lang="el-GR" sz="8000" dirty="0"/>
              <a:t>ΣΥΜΠΕΡΑΣΜΑΤΑ-ΠΡΟΤΑΣΕΙΣ ΒΕΛΤΙΣΤΟΠΟΙΗΣΗΣ</a:t>
            </a:r>
            <a:endParaRPr lang="en-US" sz="8000" dirty="0"/>
          </a:p>
        </p:txBody>
      </p:sp>
      <p:cxnSp>
        <p:nvCxnSpPr>
          <p:cNvPr id="33" name="Straight Connector 32">
            <a:extLst>
              <a:ext uri="{FF2B5EF4-FFF2-40B4-BE49-F238E27FC236}">
                <a16:creationId xmlns:a16="http://schemas.microsoft.com/office/drawing/2014/main" id="{F9D675B3-6538-ADC3-3690-026AD8E987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9CFE365-4198-89B9-B747-516B84E3F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3EFD6A1A-52BF-413C-ED5A-EEA691CAB1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1161468509"/>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2DE93-76C6-1473-E6D2-6C3175FB62C0}"/>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291D8677-4087-0330-D7F9-D5984975D3F8}"/>
              </a:ext>
            </a:extLst>
          </p:cNvPr>
          <p:cNvSpPr>
            <a:spLocks noGrp="1"/>
          </p:cNvSpPr>
          <p:nvPr>
            <p:ph type="title"/>
          </p:nvPr>
        </p:nvSpPr>
        <p:spPr>
          <a:xfrm>
            <a:off x="2820463" y="476626"/>
            <a:ext cx="5635279" cy="1086703"/>
          </a:xfrm>
        </p:spPr>
        <p:txBody>
          <a:bodyPr>
            <a:normAutofit/>
          </a:bodyPr>
          <a:lstStyle/>
          <a:p>
            <a:r>
              <a:rPr lang="el-GR" sz="3000" dirty="0"/>
              <a:t>ΣΥΜΠΕΡΑΣΜΑΤΑ-ΠΡΟΤΑΣΕΙΣ ΒΕΛΤΙΣΤΟΠΟΙΗΣΗΣ(</a:t>
            </a:r>
            <a:r>
              <a:rPr lang="en-US" sz="3000" dirty="0"/>
              <a:t>1</a:t>
            </a:r>
            <a:r>
              <a:rPr lang="el-GR" sz="3000" dirty="0"/>
              <a:t>)</a:t>
            </a:r>
          </a:p>
        </p:txBody>
      </p:sp>
      <p:sp>
        <p:nvSpPr>
          <p:cNvPr id="3" name="Θέση περιεχομένου 2">
            <a:extLst>
              <a:ext uri="{FF2B5EF4-FFF2-40B4-BE49-F238E27FC236}">
                <a16:creationId xmlns:a16="http://schemas.microsoft.com/office/drawing/2014/main" id="{9D5D8A31-5020-C2C0-DEC7-24FF07559341}"/>
              </a:ext>
            </a:extLst>
          </p:cNvPr>
          <p:cNvSpPr>
            <a:spLocks noGrp="1"/>
          </p:cNvSpPr>
          <p:nvPr>
            <p:ph idx="1"/>
          </p:nvPr>
        </p:nvSpPr>
        <p:spPr>
          <a:xfrm>
            <a:off x="1638300" y="2143431"/>
            <a:ext cx="8915400" cy="4051129"/>
          </a:xfrm>
        </p:spPr>
        <p:txBody>
          <a:bodyPr>
            <a:normAutofit fontScale="85000" lnSpcReduction="10000"/>
          </a:bodyPr>
          <a:lstStyle/>
          <a:p>
            <a:pPr marL="0" indent="0">
              <a:buNone/>
            </a:pPr>
            <a:r>
              <a:rPr lang="el-GR" sz="1900" b="1" dirty="0"/>
              <a:t>Συμπεράσματα</a:t>
            </a:r>
            <a:r>
              <a:rPr lang="en-US" sz="1900" b="1" dirty="0"/>
              <a:t>:</a:t>
            </a:r>
            <a:endParaRPr lang="el-GR" sz="1900" b="1" dirty="0"/>
          </a:p>
          <a:p>
            <a:r>
              <a:rPr lang="el-GR" sz="1900" b="1" dirty="0"/>
              <a:t>Λειτουργία της στάσης Π. Μελά:</a:t>
            </a:r>
            <a:endParaRPr lang="el-GR" sz="1900" dirty="0"/>
          </a:p>
          <a:p>
            <a:pPr marL="0" indent="0">
              <a:buNone/>
            </a:pPr>
            <a:r>
              <a:rPr lang="el-GR" sz="1900" dirty="0"/>
              <a:t>Αποτελεί κυρίως προορισμό, λόγω εγγύτητας σε εμπορικά κέντρα και υπηρεσίες.</a:t>
            </a:r>
          </a:p>
          <a:p>
            <a:r>
              <a:rPr lang="el-GR" sz="1900" b="1" dirty="0"/>
              <a:t>Σημαντικές στάσεις επιβίβασης:</a:t>
            </a:r>
            <a:endParaRPr lang="el-GR" sz="1900" dirty="0"/>
          </a:p>
          <a:p>
            <a:pPr marL="0" indent="0">
              <a:buNone/>
            </a:pPr>
            <a:r>
              <a:rPr lang="el-GR" sz="1900" dirty="0"/>
              <a:t>Οι στάσεις 009(Κεντρική Αφετηρία) και 022</a:t>
            </a:r>
            <a:r>
              <a:rPr lang="el-GR" sz="2000" dirty="0"/>
              <a:t>(</a:t>
            </a:r>
            <a:r>
              <a:rPr lang="el-GR" sz="1900" dirty="0"/>
              <a:t>Οδός Κ. Καρτάλη) είχαν τον υψηλότερο μέσο όρο επιβιβάσεων (5,5).</a:t>
            </a:r>
          </a:p>
          <a:p>
            <a:r>
              <a:rPr lang="el-GR" sz="1900" b="1" dirty="0"/>
              <a:t>Κύριοι προορισμοί επιβατών:</a:t>
            </a:r>
            <a:endParaRPr lang="el-GR" sz="1900" dirty="0"/>
          </a:p>
          <a:p>
            <a:pPr marL="0" indent="0">
              <a:buNone/>
            </a:pPr>
            <a:r>
              <a:rPr lang="el-GR" sz="1900" dirty="0"/>
              <a:t>Η στάση 096(Γεωπονική Σχολή) είχε τον υψηλότερο μέσο όρο αποβιβάσεων (10,5).</a:t>
            </a:r>
          </a:p>
          <a:p>
            <a:r>
              <a:rPr lang="el-GR" sz="1900" b="1" dirty="0"/>
              <a:t>Προβλήματα προσβασιμότητας:</a:t>
            </a:r>
            <a:endParaRPr lang="el-GR" sz="1900" dirty="0"/>
          </a:p>
          <a:p>
            <a:pPr marL="0" indent="0">
              <a:buNone/>
            </a:pPr>
            <a:r>
              <a:rPr lang="el-GR" sz="1900" dirty="0"/>
              <a:t>Παρκαρισμένα οχήματα στη στάση Π. Μελά δυσχέραναν την πρόσβαση.</a:t>
            </a:r>
          </a:p>
          <a:p>
            <a:r>
              <a:rPr lang="el-GR" sz="1900" b="1" dirty="0"/>
              <a:t>Αξιολόγηση παραγόντων:</a:t>
            </a:r>
            <a:endParaRPr lang="el-GR" sz="1900" dirty="0"/>
          </a:p>
          <a:p>
            <a:pPr marL="0" indent="0">
              <a:buNone/>
            </a:pPr>
            <a:r>
              <a:rPr lang="el-GR" sz="1900" dirty="0"/>
              <a:t>Ο χρόνος αναμονής βαθμολογήθηκε χαμηλά (3/5), ενώ η συνολική εμπειρία ήταν 3-4/5.</a:t>
            </a:r>
          </a:p>
          <a:p>
            <a:pPr marL="0" indent="0" defTabSz="914400" eaLnBrk="0" fontAlgn="base" hangingPunct="0">
              <a:spcBef>
                <a:spcPct val="0"/>
              </a:spcBef>
              <a:spcAft>
                <a:spcPct val="0"/>
              </a:spcAft>
              <a:buClrTx/>
              <a:buNone/>
            </a:pPr>
            <a:endParaRPr kumimoji="0" lang="en-US" altLang="el-GR" sz="1800" b="1" i="0" u="none" strike="noStrike" cap="none" normalizeH="0" baseline="0" dirty="0">
              <a:ln>
                <a:noFill/>
              </a:ln>
              <a:solidFill>
                <a:schemeClr val="tx1"/>
              </a:solidFill>
              <a:effectLst/>
            </a:endParaRPr>
          </a:p>
          <a:p>
            <a:endParaRPr lang="el-GR" b="1" dirty="0"/>
          </a:p>
        </p:txBody>
      </p:sp>
    </p:spTree>
    <p:extLst>
      <p:ext uri="{BB962C8B-B14F-4D97-AF65-F5344CB8AC3E}">
        <p14:creationId xmlns:p14="http://schemas.microsoft.com/office/powerpoint/2010/main" val="1385401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D309C2B-2CE3-E24C-17EA-5B3408004E73}"/>
              </a:ext>
            </a:extLst>
          </p:cNvPr>
          <p:cNvSpPr>
            <a:spLocks noGrp="1"/>
          </p:cNvSpPr>
          <p:nvPr>
            <p:ph type="title"/>
          </p:nvPr>
        </p:nvSpPr>
        <p:spPr>
          <a:xfrm>
            <a:off x="3048268" y="462911"/>
            <a:ext cx="6510882" cy="1085334"/>
          </a:xfrm>
        </p:spPr>
        <p:txBody>
          <a:bodyPr>
            <a:normAutofit/>
          </a:bodyPr>
          <a:lstStyle/>
          <a:p>
            <a:r>
              <a:rPr lang="el-GR" sz="3000" dirty="0"/>
              <a:t>ΣΥΜΠΕΡΑΣΜΑΤΑ-ΠΡΟΤΑΣΕΙΣ ΒΕΛΤΙΣΤΟΠΟΙΗΣΗΣ(2)</a:t>
            </a:r>
          </a:p>
        </p:txBody>
      </p:sp>
      <p:sp>
        <p:nvSpPr>
          <p:cNvPr id="3" name="Θέση περιεχομένου 2">
            <a:extLst>
              <a:ext uri="{FF2B5EF4-FFF2-40B4-BE49-F238E27FC236}">
                <a16:creationId xmlns:a16="http://schemas.microsoft.com/office/drawing/2014/main" id="{654FB85C-7A26-A1C4-B408-161676C72E57}"/>
              </a:ext>
            </a:extLst>
          </p:cNvPr>
          <p:cNvSpPr>
            <a:spLocks noGrp="1"/>
          </p:cNvSpPr>
          <p:nvPr>
            <p:ph idx="1"/>
          </p:nvPr>
        </p:nvSpPr>
        <p:spPr>
          <a:xfrm>
            <a:off x="1332058" y="1642388"/>
            <a:ext cx="9943301" cy="4752701"/>
          </a:xfrm>
        </p:spPr>
        <p:txBody>
          <a:bodyPr/>
          <a:lstStyle/>
          <a:p>
            <a:pPr marL="0" indent="0" algn="ctr">
              <a:buNone/>
            </a:pPr>
            <a:r>
              <a:rPr lang="el-GR" sz="1800" dirty="0">
                <a:effectLst/>
                <a:latin typeface="Times New Roman" panose="02020603050405020304" pitchFamily="18" charset="0"/>
                <a:ea typeface="Aptos" panose="020B0004020202020204" pitchFamily="34" charset="0"/>
              </a:rPr>
              <a:t>Γενικά ο μέσος όρος των απαντήσεων ήταν περίπου ο ίδιος στη στάση και στο λεωφορείο</a:t>
            </a:r>
            <a:r>
              <a:rPr lang="en-US" sz="1800" dirty="0">
                <a:effectLst/>
                <a:latin typeface="Times New Roman" panose="02020603050405020304" pitchFamily="18" charset="0"/>
                <a:ea typeface="Aptos" panose="020B0004020202020204" pitchFamily="34" charset="0"/>
              </a:rPr>
              <a:t>:</a:t>
            </a:r>
            <a:endParaRPr lang="el-GR" dirty="0"/>
          </a:p>
        </p:txBody>
      </p:sp>
      <p:pic>
        <p:nvPicPr>
          <p:cNvPr id="4" name="Picture 5" descr="A green and blue squares&#10;&#10;Description automatically generated">
            <a:extLst>
              <a:ext uri="{FF2B5EF4-FFF2-40B4-BE49-F238E27FC236}">
                <a16:creationId xmlns:a16="http://schemas.microsoft.com/office/drawing/2014/main" id="{830B4F98-A637-5A67-0117-731FED94E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025" y="2278789"/>
            <a:ext cx="7096125" cy="3991570"/>
          </a:xfrm>
          <a:prstGeom prst="rect">
            <a:avLst/>
          </a:prstGeom>
        </p:spPr>
      </p:pic>
    </p:spTree>
    <p:extLst>
      <p:ext uri="{BB962C8B-B14F-4D97-AF65-F5344CB8AC3E}">
        <p14:creationId xmlns:p14="http://schemas.microsoft.com/office/powerpoint/2010/main" val="2981690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B7E7B7F-1AAA-C54B-BEB8-8985B3412F41}"/>
              </a:ext>
            </a:extLst>
          </p:cNvPr>
          <p:cNvSpPr>
            <a:spLocks noGrp="1"/>
          </p:cNvSpPr>
          <p:nvPr>
            <p:ph type="title"/>
          </p:nvPr>
        </p:nvSpPr>
        <p:spPr>
          <a:xfrm>
            <a:off x="2830295" y="624110"/>
            <a:ext cx="6531410" cy="1280890"/>
          </a:xfrm>
        </p:spPr>
        <p:txBody>
          <a:bodyPr/>
          <a:lstStyle/>
          <a:p>
            <a:r>
              <a:rPr lang="el-GR" sz="3600" dirty="0"/>
              <a:t>ΣΥΜΠΕΡΑΣΜΑΤΑ-ΠΡΟΤΑΣΕΙΣ ΒΕΛΤΙΣΤΟΠΟΙΗΣΗΣ(3)</a:t>
            </a:r>
            <a:endParaRPr lang="el-GR" dirty="0"/>
          </a:p>
        </p:txBody>
      </p:sp>
      <p:sp>
        <p:nvSpPr>
          <p:cNvPr id="3" name="Θέση περιεχομένου 2">
            <a:extLst>
              <a:ext uri="{FF2B5EF4-FFF2-40B4-BE49-F238E27FC236}">
                <a16:creationId xmlns:a16="http://schemas.microsoft.com/office/drawing/2014/main" id="{5944614C-2A54-B7C5-E9C0-C944182F6A26}"/>
              </a:ext>
            </a:extLst>
          </p:cNvPr>
          <p:cNvSpPr>
            <a:spLocks noGrp="1"/>
          </p:cNvSpPr>
          <p:nvPr>
            <p:ph idx="1"/>
          </p:nvPr>
        </p:nvSpPr>
        <p:spPr>
          <a:xfrm>
            <a:off x="1638300" y="2182761"/>
            <a:ext cx="8915400" cy="2526891"/>
          </a:xfrm>
        </p:spPr>
        <p:txBody>
          <a:bodyPr>
            <a:normAutofit/>
          </a:bodyPr>
          <a:lstStyle/>
          <a:p>
            <a:r>
              <a:rPr lang="el-GR" sz="1600" b="1" dirty="0"/>
              <a:t>Ανασχεδιασμός δρομολογίων:</a:t>
            </a:r>
          </a:p>
          <a:p>
            <a:pPr marL="0" indent="0">
              <a:buNone/>
            </a:pPr>
            <a:r>
              <a:rPr lang="el-GR" sz="1600" dirty="0"/>
              <a:t>Ο ανασχεδιασμός δρομολογίων στοχεύει στη βελτίωση της εμπειρίας επιβατών και της αποδοτικότητας, χωρίς αύξηση κόστους. Οι πόροι συγκεντρώνονται σε γραμμές υψηλής ζήτησης, με αναδιάρθρωση για ταχύτερη εξυπηρέτηση. Ο δυναμικός προγραμματισμός με τεχνητή νοημοσύνη σχεδιάζει δρομολόγια σε πραγματικό χρόνο. Αυτό μειώνει τα άδεια δρομολόγια και το κόστος, βελτιώνοντας την εξυπηρέτηση.</a:t>
            </a:r>
            <a:endParaRPr lang="el-GR" sz="1600" b="1" dirty="0"/>
          </a:p>
        </p:txBody>
      </p:sp>
    </p:spTree>
    <p:extLst>
      <p:ext uri="{BB962C8B-B14F-4D97-AF65-F5344CB8AC3E}">
        <p14:creationId xmlns:p14="http://schemas.microsoft.com/office/powerpoint/2010/main" val="3040135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35B6578E-C5F9-4E2E-2305-0E5CDCDB4D4C}"/>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44" name="Rectangle 4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46" name="Straight Connector 4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Εικόνα 3">
            <a:extLst>
              <a:ext uri="{FF2B5EF4-FFF2-40B4-BE49-F238E27FC236}">
                <a16:creationId xmlns:a16="http://schemas.microsoft.com/office/drawing/2014/main" id="{BD995711-5708-9CFE-8150-1786D7F509BF}"/>
              </a:ext>
            </a:extLst>
          </p:cNvPr>
          <p:cNvPicPr>
            <a:picLocks noChangeAspect="1"/>
          </p:cNvPicPr>
          <p:nvPr/>
        </p:nvPicPr>
        <p:blipFill>
          <a:blip r:embed="rId2">
            <a:alphaModFix amt="35000"/>
          </a:blip>
          <a:srcRect l="9152" r="12182" b="1"/>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FC7F7D8E-E8DE-2F69-F4EA-D30B1E3D347A}"/>
              </a:ext>
            </a:extLst>
          </p:cNvPr>
          <p:cNvSpPr>
            <a:spLocks noGrp="1"/>
          </p:cNvSpPr>
          <p:nvPr>
            <p:ph type="title"/>
          </p:nvPr>
        </p:nvSpPr>
        <p:spPr>
          <a:xfrm>
            <a:off x="1207658" y="3356149"/>
            <a:ext cx="5303520" cy="954009"/>
          </a:xfrm>
        </p:spPr>
        <p:txBody>
          <a:bodyPr vert="horz" lIns="91440" tIns="45720" rIns="91440" bIns="45720" rtlCol="0" anchor="b">
            <a:normAutofit fontScale="90000"/>
          </a:bodyPr>
          <a:lstStyle/>
          <a:p>
            <a:r>
              <a:rPr lang="en-US" sz="8000" dirty="0"/>
              <a:t>ΠΑΡΑΡΤΗΜΑ</a:t>
            </a:r>
          </a:p>
        </p:txBody>
      </p:sp>
      <p:cxnSp>
        <p:nvCxnSpPr>
          <p:cNvPr id="48" name="Straight Connector 47">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52" name="Rectangle 51">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1293360113"/>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92FEDC7-8752-7447-C1A7-D51108DE029F}"/>
              </a:ext>
            </a:extLst>
          </p:cNvPr>
          <p:cNvSpPr>
            <a:spLocks noGrp="1"/>
          </p:cNvSpPr>
          <p:nvPr>
            <p:ph type="title"/>
          </p:nvPr>
        </p:nvSpPr>
        <p:spPr>
          <a:xfrm>
            <a:off x="3704717" y="615307"/>
            <a:ext cx="4782565" cy="702272"/>
          </a:xfrm>
        </p:spPr>
        <p:txBody>
          <a:bodyPr/>
          <a:lstStyle/>
          <a:p>
            <a:r>
              <a:rPr lang="el-GR" dirty="0"/>
              <a:t>Ιστοσελίδα μελέτης</a:t>
            </a:r>
          </a:p>
        </p:txBody>
      </p:sp>
      <p:sp>
        <p:nvSpPr>
          <p:cNvPr id="3" name="Θέση περιεχομένου 2">
            <a:extLst>
              <a:ext uri="{FF2B5EF4-FFF2-40B4-BE49-F238E27FC236}">
                <a16:creationId xmlns:a16="http://schemas.microsoft.com/office/drawing/2014/main" id="{7F386A27-77A3-38A7-B62E-BC1E53917612}"/>
              </a:ext>
            </a:extLst>
          </p:cNvPr>
          <p:cNvSpPr>
            <a:spLocks noGrp="1"/>
          </p:cNvSpPr>
          <p:nvPr>
            <p:ph idx="1"/>
          </p:nvPr>
        </p:nvSpPr>
        <p:spPr>
          <a:xfrm>
            <a:off x="1638300" y="2070425"/>
            <a:ext cx="8915400" cy="1612490"/>
          </a:xfrm>
        </p:spPr>
        <p:txBody>
          <a:bodyPr/>
          <a:lstStyle/>
          <a:p>
            <a:pPr marL="0" indent="0" algn="ctr">
              <a:buNone/>
            </a:pPr>
            <a:r>
              <a:rPr lang="el-GR" sz="1800" kern="100" dirty="0">
                <a:effectLst/>
                <a:latin typeface="Times New Roman" panose="02020603050405020304" pitchFamily="18" charset="0"/>
                <a:ea typeface="Aptos" panose="020B0004020202020204" pitchFamily="34" charset="0"/>
              </a:rPr>
              <a:t>Στην παρακάτω ιστοσελίδα μπορούν να βρεθούν όλα τα έγγραφα, τα αποτελέσματα καθώς και οι υπολογισμοί που πραγματοποιήθηκαν σε όλα τα στάδια της εργασίας</a:t>
            </a:r>
            <a:r>
              <a:rPr lang="en-US" sz="1800" kern="100" dirty="0">
                <a:effectLst/>
                <a:latin typeface="Times New Roman" panose="02020603050405020304" pitchFamily="18" charset="0"/>
                <a:ea typeface="Aptos" panose="020B0004020202020204" pitchFamily="34" charset="0"/>
              </a:rPr>
              <a:t>:</a:t>
            </a:r>
            <a:endParaRPr lang="el-GR" sz="1800" kern="100" dirty="0">
              <a:effectLst/>
              <a:latin typeface="Times New Roman" panose="02020603050405020304" pitchFamily="18" charset="0"/>
              <a:ea typeface="Aptos" panose="020B0004020202020204" pitchFamily="34" charset="0"/>
            </a:endParaRPr>
          </a:p>
          <a:p>
            <a:pPr marL="0" indent="0" algn="ctr">
              <a:buNone/>
            </a:pPr>
            <a:r>
              <a:rPr lang="el-GR" sz="1800" u="sng" kern="100" dirty="0">
                <a:solidFill>
                  <a:srgbClr val="467886"/>
                </a:solidFill>
                <a:effectLst/>
                <a:latin typeface="Times New Roman" panose="02020603050405020304" pitchFamily="18" charset="0"/>
                <a:ea typeface="Aptos" panose="020B0004020202020204" pitchFamily="34" charset="0"/>
                <a:hlinkClick r:id="rId2"/>
              </a:rPr>
              <a:t>https://pavlosgkougkoulis.github.io/Urban_Transport_Systems_Project/</a:t>
            </a:r>
            <a:endParaRPr lang="el-GR" sz="1800" kern="100" dirty="0">
              <a:effectLst/>
              <a:latin typeface="Times New Roman" panose="02020603050405020304" pitchFamily="18" charset="0"/>
              <a:ea typeface="Aptos" panose="020B0004020202020204" pitchFamily="34" charset="0"/>
            </a:endParaRPr>
          </a:p>
          <a:p>
            <a:pPr algn="ctr"/>
            <a:endParaRPr lang="el-GR" sz="1800" kern="100" dirty="0">
              <a:effectLst/>
              <a:latin typeface="Times New Roman" panose="02020603050405020304" pitchFamily="18" charset="0"/>
              <a:ea typeface="Aptos" panose="020B0004020202020204" pitchFamily="34" charset="0"/>
            </a:endParaRPr>
          </a:p>
          <a:p>
            <a:pPr algn="ctr"/>
            <a:endParaRPr lang="el-GR" dirty="0"/>
          </a:p>
        </p:txBody>
      </p:sp>
    </p:spTree>
    <p:extLst>
      <p:ext uri="{BB962C8B-B14F-4D97-AF65-F5344CB8AC3E}">
        <p14:creationId xmlns:p14="http://schemas.microsoft.com/office/powerpoint/2010/main" val="3890069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59BF1-B989-DDA2-1145-A7722282C7A2}"/>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DD109BC4-B58E-19D2-F97B-62A339D8A0AE}"/>
              </a:ext>
            </a:extLst>
          </p:cNvPr>
          <p:cNvSpPr>
            <a:spLocks noGrp="1"/>
          </p:cNvSpPr>
          <p:nvPr>
            <p:ph type="title"/>
          </p:nvPr>
        </p:nvSpPr>
        <p:spPr>
          <a:xfrm>
            <a:off x="722725" y="2791579"/>
            <a:ext cx="10746550" cy="719717"/>
          </a:xfrm>
        </p:spPr>
        <p:txBody>
          <a:bodyPr>
            <a:noAutofit/>
          </a:bodyPr>
          <a:lstStyle/>
          <a:p>
            <a:r>
              <a:rPr lang="el-GR" sz="4500" dirty="0"/>
              <a:t>ΕΥΧΑΡΙΣΤΟΥΜΕ ΓΙΑ ΤΗΝ ΠΡΟΣΟΧΗ ΣΑΣ!</a:t>
            </a:r>
          </a:p>
        </p:txBody>
      </p:sp>
    </p:spTree>
    <p:extLst>
      <p:ext uri="{BB962C8B-B14F-4D97-AF65-F5344CB8AC3E}">
        <p14:creationId xmlns:p14="http://schemas.microsoft.com/office/powerpoint/2010/main" val="3975341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C20467A-737A-523F-42FB-C62123C7BCB4}"/>
              </a:ext>
            </a:extLst>
          </p:cNvPr>
          <p:cNvSpPr>
            <a:spLocks noGrp="1"/>
          </p:cNvSpPr>
          <p:nvPr>
            <p:ph type="title"/>
          </p:nvPr>
        </p:nvSpPr>
        <p:spPr>
          <a:xfrm>
            <a:off x="4041337" y="688526"/>
            <a:ext cx="4109326" cy="752514"/>
          </a:xfrm>
        </p:spPr>
        <p:txBody>
          <a:bodyPr/>
          <a:lstStyle/>
          <a:p>
            <a:r>
              <a:rPr lang="el-GR" dirty="0"/>
              <a:t>ΜΕΘΟΔΟΛΟΓΙΑ</a:t>
            </a:r>
          </a:p>
        </p:txBody>
      </p:sp>
      <p:sp>
        <p:nvSpPr>
          <p:cNvPr id="3" name="Θέση περιεχομένου 2">
            <a:extLst>
              <a:ext uri="{FF2B5EF4-FFF2-40B4-BE49-F238E27FC236}">
                <a16:creationId xmlns:a16="http://schemas.microsoft.com/office/drawing/2014/main" id="{B621EF70-A447-46A3-5AE1-A73F1E6D35E7}"/>
              </a:ext>
            </a:extLst>
          </p:cNvPr>
          <p:cNvSpPr>
            <a:spLocks noGrp="1"/>
          </p:cNvSpPr>
          <p:nvPr>
            <p:ph idx="1"/>
          </p:nvPr>
        </p:nvSpPr>
        <p:spPr>
          <a:xfrm>
            <a:off x="1818968" y="2163097"/>
            <a:ext cx="9326136" cy="4030600"/>
          </a:xfrm>
        </p:spPr>
        <p:txBody>
          <a:bodyPr>
            <a:normAutofit lnSpcReduction="10000"/>
          </a:bodyPr>
          <a:lstStyle/>
          <a:p>
            <a:r>
              <a:rPr lang="el-GR" dirty="0"/>
              <a:t>Η μελέτη χωρίστηκε σε δύο μέρη με σκοπό την αποτύπωση διαφορετικών πτυχών στη λειτουργία του δικτύου αστικών συγκοινωνιών</a:t>
            </a:r>
            <a:r>
              <a:rPr lang="en-US" dirty="0"/>
              <a:t>:</a:t>
            </a:r>
            <a:endParaRPr lang="el-GR" dirty="0"/>
          </a:p>
          <a:p>
            <a:r>
              <a:rPr lang="el-GR" b="1" dirty="0"/>
              <a:t>Στο πρώτο μέρος</a:t>
            </a:r>
            <a:r>
              <a:rPr lang="en-US" b="1" dirty="0"/>
              <a:t>, </a:t>
            </a:r>
            <a:r>
              <a:rPr lang="el-GR" dirty="0"/>
              <a:t>μελετήθηκε η στάση "Παύλου Μελά", μία από τις κεντρικές της πόλης. Εξετάστηκαν η επιβατική κίνηση, η συχνότητα δρομολογίων και η πληρότητα λεωφορείων, με στόχο την κατανόηση της ζήτησης και τη συλλογή δεδομένων για τη λειτουργία του δικτύου σε περιοχή υψηλής κυκλοφορίας.</a:t>
            </a:r>
          </a:p>
          <a:p>
            <a:r>
              <a:rPr lang="el-GR" b="1" dirty="0"/>
              <a:t>Στο δεύτερο μέρος</a:t>
            </a:r>
            <a:r>
              <a:rPr lang="el-GR" dirty="0"/>
              <a:t>, η μελέτη αφορούσε τη γραμμή 2, από την αφετηρία έως το τέρμα. Αναλύθηκαν η επιβατική κίνηση κατά μήκος της διαδρομής, η ακρίβεια των δρομολογίων και η συχνότητα των στάσεων.</a:t>
            </a:r>
          </a:p>
          <a:p>
            <a:r>
              <a:rPr lang="el-GR" dirty="0"/>
              <a:t>Παράλληλα, συλλέχθηκαν δεδομένα μέσω ερωτηματολογίων σε στάση και λεωφορείο. Εξετάστηκαν η εμπειρία των επιβατών, οι απόψεις τους για τη συχνότητα και την ακρίβεια των δρομολογίων, την άνεση και την ασφάλεια κατά τη μετακίνηση κ.α.</a:t>
            </a:r>
            <a:endParaRPr lang="en-US" dirty="0"/>
          </a:p>
        </p:txBody>
      </p:sp>
    </p:spTree>
    <p:extLst>
      <p:ext uri="{BB962C8B-B14F-4D97-AF65-F5344CB8AC3E}">
        <p14:creationId xmlns:p14="http://schemas.microsoft.com/office/powerpoint/2010/main" val="403544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69D2824F-979A-BBD7-3A4A-4A236F3F414B}"/>
              </a:ext>
            </a:extLst>
          </p:cNvPr>
          <p:cNvPicPr>
            <a:picLocks noChangeAspect="1"/>
          </p:cNvPicPr>
          <p:nvPr/>
        </p:nvPicPr>
        <p:blipFill>
          <a:blip r:embed="rId2">
            <a:alphaModFix amt="35000"/>
          </a:blip>
          <a:srcRect t="14773"/>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12211CDB-4C24-A125-B9B1-783048A50437}"/>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t>ΠΕΡΙΟΧΗ ΜΕΛΕΤΗΣ</a:t>
            </a:r>
          </a:p>
        </p:txBody>
      </p:sp>
      <p:cxnSp>
        <p:nvCxnSpPr>
          <p:cNvPr id="33" name="Straight Connector 32">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247061531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99ED11F0-4F90-75E7-07D6-0E9AF4EA2F92}"/>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EFD7DCE6-B73B-FBBB-CA10-44341E53C643}"/>
              </a:ext>
            </a:extLst>
          </p:cNvPr>
          <p:cNvSpPr>
            <a:spLocks noGrp="1"/>
          </p:cNvSpPr>
          <p:nvPr>
            <p:ph type="title"/>
          </p:nvPr>
        </p:nvSpPr>
        <p:spPr>
          <a:xfrm>
            <a:off x="1687669" y="624110"/>
            <a:ext cx="4137059" cy="1280890"/>
          </a:xfrm>
        </p:spPr>
        <p:txBody>
          <a:bodyPr>
            <a:normAutofit/>
          </a:bodyPr>
          <a:lstStyle/>
          <a:p>
            <a:r>
              <a:rPr lang="el-GR" sz="3200"/>
              <a:t>ΠΕΡΙΟΧΗ ΜΕΛΕΤΗΣ(1)</a:t>
            </a:r>
          </a:p>
        </p:txBody>
      </p:sp>
      <p:sp>
        <p:nvSpPr>
          <p:cNvPr id="3" name="Θέση περιεχομένου 2">
            <a:extLst>
              <a:ext uri="{FF2B5EF4-FFF2-40B4-BE49-F238E27FC236}">
                <a16:creationId xmlns:a16="http://schemas.microsoft.com/office/drawing/2014/main" id="{795E9739-ED7C-7DEF-38E3-0252C7F3F75B}"/>
              </a:ext>
            </a:extLst>
          </p:cNvPr>
          <p:cNvSpPr>
            <a:spLocks noGrp="1"/>
          </p:cNvSpPr>
          <p:nvPr>
            <p:ph idx="1"/>
          </p:nvPr>
        </p:nvSpPr>
        <p:spPr>
          <a:xfrm>
            <a:off x="1683956" y="2133600"/>
            <a:ext cx="4140772" cy="3777622"/>
          </a:xfrm>
        </p:spPr>
        <p:txBody>
          <a:bodyPr>
            <a:normAutofit/>
          </a:bodyPr>
          <a:lstStyle/>
          <a:p>
            <a:r>
              <a:rPr lang="el-GR" sz="1600" b="1" dirty="0">
                <a:solidFill>
                  <a:srgbClr val="000000"/>
                </a:solidFill>
              </a:rPr>
              <a:t>Στάση Παύλου Μελά</a:t>
            </a:r>
            <a:r>
              <a:rPr lang="en-US" sz="1600" b="1" dirty="0">
                <a:solidFill>
                  <a:srgbClr val="000000"/>
                </a:solidFill>
              </a:rPr>
              <a:t>:</a:t>
            </a:r>
            <a:endParaRPr lang="el-GR" sz="1600" b="1" dirty="0">
              <a:solidFill>
                <a:srgbClr val="000000"/>
              </a:solidFill>
            </a:endParaRPr>
          </a:p>
          <a:p>
            <a:pPr marL="0" indent="0">
              <a:buNone/>
            </a:pPr>
            <a:r>
              <a:rPr lang="el-GR" sz="1600" kern="100" dirty="0">
                <a:solidFill>
                  <a:srgbClr val="000000"/>
                </a:solidFill>
                <a:effectLst/>
                <a:ea typeface="Aptos" panose="020B0004020202020204" pitchFamily="34" charset="0"/>
              </a:rPr>
              <a:t>Η υπό μελέτη στάση με αριθμό στάσης 033 βρίσκεται ανάμεσα στις οδούς Π. Μελά και Κουταρέλια επί της οδού Δημητριάδος μπροστά από το </a:t>
            </a:r>
            <a:r>
              <a:rPr lang="en-US" sz="1600" kern="100" dirty="0">
                <a:solidFill>
                  <a:srgbClr val="000000"/>
                </a:solidFill>
                <a:effectLst/>
                <a:ea typeface="Aptos" panose="020B0004020202020204" pitchFamily="34" charset="0"/>
              </a:rPr>
              <a:t>supermarket</a:t>
            </a:r>
            <a:r>
              <a:rPr lang="el-GR" sz="1600" kern="100" dirty="0">
                <a:solidFill>
                  <a:srgbClr val="000000"/>
                </a:solidFill>
                <a:effectLst/>
                <a:ea typeface="Aptos" panose="020B0004020202020204" pitchFamily="34" charset="0"/>
              </a:rPr>
              <a:t> Γαλαξίας και εξυπηρετεί τα δρομολόγια των γραμμών 1,2,3,4,5,7,9,11,15 και 49.</a:t>
            </a:r>
            <a:r>
              <a:rPr lang="en-US" sz="1600" kern="100" dirty="0">
                <a:solidFill>
                  <a:srgbClr val="000000"/>
                </a:solidFill>
                <a:ea typeface="Aptos" panose="020B0004020202020204" pitchFamily="34" charset="0"/>
              </a:rPr>
              <a:t>(</a:t>
            </a:r>
            <a:r>
              <a:rPr lang="en-US" sz="1600" kern="100" dirty="0">
                <a:solidFill>
                  <a:srgbClr val="000000"/>
                </a:solidFill>
                <a:ea typeface="Aptos" panose="020B0004020202020204" pitchFamily="34" charset="0"/>
                <a:hlinkClick r:id="rId2"/>
              </a:rPr>
              <a:t>https://earth.google.com/web/data=MkEKPwo9CiExc0EyM3FZa2xPOFZ3dWJYMV9qRFJNTjhkX3MxWU81MUgSFgoUMDNCRDI0N0JFMjM0ODREQkRBNEYgAUICCABKCAigqcXYBxAB</a:t>
            </a:r>
            <a:r>
              <a:rPr lang="en-US" sz="1600" kern="100" dirty="0">
                <a:solidFill>
                  <a:srgbClr val="000000"/>
                </a:solidFill>
                <a:ea typeface="Aptos" panose="020B0004020202020204" pitchFamily="34" charset="0"/>
              </a:rPr>
              <a:t>)</a:t>
            </a:r>
            <a:endParaRPr lang="el-GR" sz="1600" kern="100" dirty="0">
              <a:solidFill>
                <a:srgbClr val="000000"/>
              </a:solidFill>
              <a:effectLst/>
              <a:ea typeface="Aptos" panose="020B0004020202020204" pitchFamily="34" charset="0"/>
            </a:endParaRPr>
          </a:p>
          <a:p>
            <a:endParaRPr lang="en-US" sz="1600" b="1" dirty="0">
              <a:solidFill>
                <a:srgbClr val="000000"/>
              </a:solidFill>
            </a:endParaRPr>
          </a:p>
        </p:txBody>
      </p:sp>
      <p:pic>
        <p:nvPicPr>
          <p:cNvPr id="6" name="Εικόνα 5" descr="Εικόνα που περιέχει εξωτερικός χώρος/ύπαιθρος, ουρανός, κτίριο, χερσαίο όχημα&#10;&#10;Περιγραφή που δημιουργήθηκε αυτόματα">
            <a:extLst>
              <a:ext uri="{FF2B5EF4-FFF2-40B4-BE49-F238E27FC236}">
                <a16:creationId xmlns:a16="http://schemas.microsoft.com/office/drawing/2014/main" id="{29CBB5F3-5809-FCB7-639B-42EEA1835E24}"/>
              </a:ext>
            </a:extLst>
          </p:cNvPr>
          <p:cNvPicPr>
            <a:picLocks noChangeAspect="1"/>
          </p:cNvPicPr>
          <p:nvPr/>
        </p:nvPicPr>
        <p:blipFill>
          <a:blip r:embed="rId3"/>
          <a:srcRect l="16216" r="22387"/>
          <a:stretch/>
        </p:blipFill>
        <p:spPr>
          <a:xfrm>
            <a:off x="6091916" y="645106"/>
            <a:ext cx="5451627" cy="5247747"/>
          </a:xfrm>
          <a:prstGeom prst="rect">
            <a:avLst/>
          </a:prstGeom>
        </p:spPr>
      </p:pic>
    </p:spTree>
    <p:extLst>
      <p:ext uri="{BB962C8B-B14F-4D97-AF65-F5344CB8AC3E}">
        <p14:creationId xmlns:p14="http://schemas.microsoft.com/office/powerpoint/2010/main" val="2430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982DCBA-97D9-68CF-1654-EF815CF40498}"/>
              </a:ext>
            </a:extLst>
          </p:cNvPr>
          <p:cNvSpPr>
            <a:spLocks noGrp="1"/>
          </p:cNvSpPr>
          <p:nvPr>
            <p:ph type="title"/>
          </p:nvPr>
        </p:nvSpPr>
        <p:spPr>
          <a:xfrm>
            <a:off x="2592925" y="624110"/>
            <a:ext cx="8911687" cy="1280890"/>
          </a:xfrm>
        </p:spPr>
        <p:txBody>
          <a:bodyPr>
            <a:normAutofit/>
          </a:bodyPr>
          <a:lstStyle/>
          <a:p>
            <a:r>
              <a:rPr lang="el-GR" dirty="0"/>
              <a:t>ΠΕΡΙΟΧΗ ΜΕΛΕΤΗΣ(2)</a:t>
            </a:r>
          </a:p>
        </p:txBody>
      </p:sp>
      <p:sp>
        <p:nvSpPr>
          <p:cNvPr id="3" name="Θέση περιεχομένου 2">
            <a:extLst>
              <a:ext uri="{FF2B5EF4-FFF2-40B4-BE49-F238E27FC236}">
                <a16:creationId xmlns:a16="http://schemas.microsoft.com/office/drawing/2014/main" id="{B4B1AE08-66A1-46BD-3CE2-4E0E405AF751}"/>
              </a:ext>
            </a:extLst>
          </p:cNvPr>
          <p:cNvSpPr>
            <a:spLocks noGrp="1"/>
          </p:cNvSpPr>
          <p:nvPr>
            <p:ph idx="1"/>
          </p:nvPr>
        </p:nvSpPr>
        <p:spPr>
          <a:xfrm>
            <a:off x="1753470" y="1910818"/>
            <a:ext cx="5835121" cy="3785860"/>
          </a:xfrm>
        </p:spPr>
        <p:txBody>
          <a:bodyPr>
            <a:normAutofit/>
          </a:bodyPr>
          <a:lstStyle/>
          <a:p>
            <a:pPr>
              <a:lnSpc>
                <a:spcPct val="90000"/>
              </a:lnSpc>
            </a:pPr>
            <a:r>
              <a:rPr lang="el-GR" sz="1700" b="1" dirty="0"/>
              <a:t>Διαδρομή γραμμής 2 ¨</a:t>
            </a:r>
            <a:r>
              <a:rPr lang="el-GR" sz="1700" b="1" dirty="0" err="1"/>
              <a:t>Κ.Αφετηρία</a:t>
            </a:r>
            <a:r>
              <a:rPr lang="el-GR" sz="1700" b="1" dirty="0"/>
              <a:t>-Αμπελόκηποι¨</a:t>
            </a:r>
          </a:p>
          <a:p>
            <a:pPr marL="0" indent="0">
              <a:lnSpc>
                <a:spcPct val="90000"/>
              </a:lnSpc>
              <a:buNone/>
            </a:pPr>
            <a:r>
              <a:rPr lang="el-GR" sz="1700" dirty="0"/>
              <a:t>Η μελέτη εστιάζει στη γραμμή 2 του Αστικού ΚΤΕΛ Βόλου, η οποία εκτελεί μία από τις μεγαλύτερες διαδρομές και εξυπηρετεί πλήθος επιβατών καθημερινά. Συνδέει το κέντρο της πόλης με το Πανεπιστήμιο Θεσσαλίας (Γεωπονίας και Ιχθυολογίας) και το 1ο ΕΠΑΛ Ν. Ιωνίας. Η διαδρομή περνά από περιοχές όπως τα Παλαιά, το κέντρο της πόλης (οδούς Ιάσων, Κ. Καρτάλη και Αναλήψεως), Επτά Πλατάνια, </a:t>
            </a:r>
            <a:r>
              <a:rPr lang="el-GR" sz="1700" dirty="0" err="1"/>
              <a:t>Μουρτζούκο</a:t>
            </a:r>
            <a:r>
              <a:rPr lang="el-GR" sz="1700" dirty="0"/>
              <a:t> και Ν. Ιωνία, με τερματισμό στο </a:t>
            </a:r>
            <a:r>
              <a:rPr lang="el-GR" sz="1700" dirty="0" err="1"/>
              <a:t>Φυτόκο</a:t>
            </a:r>
            <a:r>
              <a:rPr lang="el-GR" sz="1700" dirty="0"/>
              <a:t>. Η επιστροφή ακολουθεί την ίδια διαδρομή, με διαφορετική πορεία στο κέντρο μέσω των οδών Ελ. Βενιζέλου και Δημητριάδος.</a:t>
            </a:r>
            <a:endParaRPr lang="el-GR" sz="1700" b="1" dirty="0"/>
          </a:p>
        </p:txBody>
      </p:sp>
      <p:pic>
        <p:nvPicPr>
          <p:cNvPr id="5" name="Εικόνα 4">
            <a:extLst>
              <a:ext uri="{FF2B5EF4-FFF2-40B4-BE49-F238E27FC236}">
                <a16:creationId xmlns:a16="http://schemas.microsoft.com/office/drawing/2014/main" id="{717BE24E-9AC7-4A19-98DE-742C47DC0B21}"/>
              </a:ext>
            </a:extLst>
          </p:cNvPr>
          <p:cNvPicPr>
            <a:picLocks noChangeAspect="1"/>
          </p:cNvPicPr>
          <p:nvPr/>
        </p:nvPicPr>
        <p:blipFill>
          <a:blip r:embed="rId2"/>
          <a:srcRect l="6259" r="5" b="5"/>
          <a:stretch/>
        </p:blipFill>
        <p:spPr>
          <a:xfrm>
            <a:off x="7806814" y="1160206"/>
            <a:ext cx="3844412" cy="46998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34407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C422FE31-6C0F-F778-54C7-C66B7363ED46}"/>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F09A552-8FE4-F4C3-CD1C-2C6F7D878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EFDB18A0-C9C2-FCBC-6C85-0CFC82A16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CE1A7F93-F05F-818B-61FD-4F15413990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37A74B2A-5A86-643A-E6A6-2D02C137AF50}"/>
              </a:ext>
            </a:extLst>
          </p:cNvPr>
          <p:cNvPicPr>
            <a:picLocks noChangeAspect="1"/>
          </p:cNvPicPr>
          <p:nvPr/>
        </p:nvPicPr>
        <p:blipFill>
          <a:blip r:embed="rId2">
            <a:extLst>
              <a:ext uri="{28A0092B-C50C-407E-A947-70E740481C1C}">
                <a14:useLocalDpi xmlns:a14="http://schemas.microsoft.com/office/drawing/2010/main" val="0"/>
              </a:ext>
            </a:extLst>
          </a:blip>
          <a:srcRect t="7736" b="7736"/>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20CA81E6-196C-F144-6388-17EFC20CA940}"/>
              </a:ext>
            </a:extLst>
          </p:cNvPr>
          <p:cNvSpPr>
            <a:spLocks noGrp="1"/>
          </p:cNvSpPr>
          <p:nvPr>
            <p:ph type="title"/>
          </p:nvPr>
        </p:nvSpPr>
        <p:spPr>
          <a:xfrm>
            <a:off x="1097280" y="3225570"/>
            <a:ext cx="6512888" cy="1099542"/>
          </a:xfrm>
        </p:spPr>
        <p:txBody>
          <a:bodyPr vert="horz" lIns="91440" tIns="45720" rIns="91440" bIns="45720" rtlCol="0" anchor="b">
            <a:normAutofit fontScale="90000"/>
          </a:bodyPr>
          <a:lstStyle/>
          <a:p>
            <a:r>
              <a:rPr lang="el-GR" sz="8000" dirty="0"/>
              <a:t>ΔΕΙΓΜΑΤΟΛΗΨΙΑ</a:t>
            </a:r>
            <a:endParaRPr lang="en-US" sz="8000" dirty="0"/>
          </a:p>
        </p:txBody>
      </p:sp>
      <p:cxnSp>
        <p:nvCxnSpPr>
          <p:cNvPr id="33" name="Straight Connector 32">
            <a:extLst>
              <a:ext uri="{FF2B5EF4-FFF2-40B4-BE49-F238E27FC236}">
                <a16:creationId xmlns:a16="http://schemas.microsoft.com/office/drawing/2014/main" id="{0384B233-9A4A-6C24-66F5-DFC83FC1A1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FC8A78E-7F2E-BD81-888D-38B810E90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0D21A44C-CAA2-E82D-72A7-23029071B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316511886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Ανασκόπηση">
  <a:themeElements>
    <a:clrScheme name="Ανασκόπηση">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Ανασκόπηση">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Ανασκόπηση">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Θρόισμα">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828</TotalTime>
  <Words>2992</Words>
  <Application>Microsoft Office PowerPoint</Application>
  <PresentationFormat>Widescreen</PresentationFormat>
  <Paragraphs>151</Paragraphs>
  <Slides>48</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Aptos</vt:lpstr>
      <vt:lpstr>Arial</vt:lpstr>
      <vt:lpstr>Calibri</vt:lpstr>
      <vt:lpstr>Calibri Light</vt:lpstr>
      <vt:lpstr>Cambria Math</vt:lpstr>
      <vt:lpstr>Century Gothic</vt:lpstr>
      <vt:lpstr>Times New Roman</vt:lpstr>
      <vt:lpstr>Wingdings 3</vt:lpstr>
      <vt:lpstr>Ανασκόπηση</vt:lpstr>
      <vt:lpstr>Θρόισμα</vt:lpstr>
      <vt:lpstr>ΜΕΛΕΤΗ ΑΣΤΙΚΩΝ ΣΥΓΚΟΙΝΩΝΙΩΝ ΒΟΛΟΥ</vt:lpstr>
      <vt:lpstr>ΕΙΣΑΓΩΓΗ</vt:lpstr>
      <vt:lpstr>ΕΙΣΑΓΩΓΗ</vt:lpstr>
      <vt:lpstr>ΜΕΘΟΔΟΛΟΓΙΑ</vt:lpstr>
      <vt:lpstr>ΜΕΘΟΔΟΛΟΓΙΑ</vt:lpstr>
      <vt:lpstr>ΠΕΡΙΟΧΗ ΜΕΛΕΤΗΣ</vt:lpstr>
      <vt:lpstr>ΠΕΡΙΟΧΗ ΜΕΛΕΤΗΣ(1)</vt:lpstr>
      <vt:lpstr>ΠΕΡΙΟΧΗ ΜΕΛΕΤΗΣ(2)</vt:lpstr>
      <vt:lpstr>ΔΕΙΓΜΑΤΟΛΗΨΙΑ</vt:lpstr>
      <vt:lpstr>ΔΕΙΓΜΑΤΟΛΗΨΙΑ(1)</vt:lpstr>
      <vt:lpstr>ΔΕΙΓΜΑΤΟΛΗΨΙΑ(2)</vt:lpstr>
      <vt:lpstr>ΔΕΙΓΜΑΤΟΛΗΨΙΑ(3)</vt:lpstr>
      <vt:lpstr>ΔΕΙΓΜΑΤΟΛΗΨΙΑ(4)</vt:lpstr>
      <vt:lpstr>ΑΝΑΛΥΣΗ-ΕΠΕΞΕΡΓΑΣΙΑ ΔΕΔΟΜΕΝΩΝ(ΣΤΑΣΗ)</vt:lpstr>
      <vt:lpstr>ΑΝΑΛΥΣΗ-ΕΠΕΞΕΡΓΑΣΙΑ ΔΕΔΟΜΕΝΩΝ(1)</vt:lpstr>
      <vt:lpstr>ΑΝΑΛΥΣΗ-ΕΠΕΞΕΡΓΑΣΙΑ ΔΕΔΟΜΕΝΩΝ(2)</vt:lpstr>
      <vt:lpstr>ΑΝΑΛΥΣΗ-ΕΠΕΞΕΡΓΑΣΙΑ ΔΕΔΟΜΕΝΩΝ(3)</vt:lpstr>
      <vt:lpstr>ΑΝΑΛΥΣΗ-ΕΠΕΞΕΡΓΑΣΙΑ ΔΕΔΟΜΕΝΩΝ(4)</vt:lpstr>
      <vt:lpstr>ΑΠΟΤΕΛΕΣΜΑΤΑ-ΕΠΕΞΕΡΓΑΣΙΑ ΔΕΔΟΜΕΝΩΝ</vt:lpstr>
      <vt:lpstr>ΑΠΟΤΕΛΕΣΜΑΤΑ ΕΠΕΞΕΡΓΑΣΙΑΣ ΔΕΔΟΜΕΝΩΝ(1)</vt:lpstr>
      <vt:lpstr>ΑΠΟΤΕΛΕΣΜΑΤΑ ΕΠΕΞΕΡΓΑΣΙΑΣ ΔΕΔΟΜΕΝΩΝ(ΣΤΑΣΗ)(2)</vt:lpstr>
      <vt:lpstr>ΑΠΟΤΕΛΕΣΜΑΤΑ-ΕΠΕΞΕΡΓΑΣΙΑ ΔΕΔΟΜΕΝΩΝ(ΛΕΩΦΟΡΕΙΟ)(3)</vt:lpstr>
      <vt:lpstr>ΑΠΟΤΕΛΕΣΜΑΤΑ ΕΠΕΞΕΡΓΑΣΙΑΣ ΔΕΔΟΜΕΝΩΝ(4)</vt:lpstr>
      <vt:lpstr>ΑΠΟΤΕΛΕΣΜΑΤΑ ΕΠΕΞΕΡΓΑΣΙΑΣ ΔΕΔΟΜΕΝΩΝ(5)</vt:lpstr>
      <vt:lpstr>ΑΠΟΤΕΛΕΣΜΑΤΑ ΕΠΕΞΕΡΓΑΣΙΑΣ ΔΕΔΟΜΕΝΩΝ(ΣΤΑΣΗ)(6)</vt:lpstr>
      <vt:lpstr>ΑΠΟΤΕΛΕΣΜΑΤΑ-ΕΠΕΞΕΡΓΑΣΙΑ ΔΕΔΟΜΕΝΩΝ(ΛΕΩΦΟΡΕΙΟ)(7)</vt:lpstr>
      <vt:lpstr>ΑΠΟΤΕΛΕΣΜΑΤΑ ΕΠΕΞΕΡΓΑΣΙΑΣ ΔΕΔΟΜΕΝΩΝ(8)</vt:lpstr>
      <vt:lpstr>ΑΠΟΤΕΛΕΣΜΑΤΑ-ΕΠΕΞΕΡΓΑΣΙΑ ΔΕΔΟΜΕΝΩΝ(9)</vt:lpstr>
      <vt:lpstr>ΑΠΟΤΕΛΕΣΜΑΤΑ ΕΠΕΞΕΡΓΑΣΙΑΣ ΔΕΔΟΜΕΝΩΝ(10)</vt:lpstr>
      <vt:lpstr>ΑΠΟΤΕΛΕΣΜΑΤΑ ΕΡΩΤΗΜΑΤΟΛΟΓΙΟΥ</vt:lpstr>
      <vt:lpstr>Αποτελέσματα ερωτηματολογίου(1)</vt:lpstr>
      <vt:lpstr>Αποτελέσματα ερωτηματολογίου(2)</vt:lpstr>
      <vt:lpstr>Αποτελέσματα ερωτηματολογίου(3)</vt:lpstr>
      <vt:lpstr>Αποτελέσματα ερωτηματολογίου(4)</vt:lpstr>
      <vt:lpstr>Αποτελέσματα ερωτηματολογίου(5)</vt:lpstr>
      <vt:lpstr>Αποτελέσματα ερωτηματολογίου(6)</vt:lpstr>
      <vt:lpstr>Αποτελέσματα ερωτηματολογίου(7)</vt:lpstr>
      <vt:lpstr>Αποτελέσματα ερωτηματολογίου(8)</vt:lpstr>
      <vt:lpstr>Αποτελέσματα ερωτηματολογίου(9)</vt:lpstr>
      <vt:lpstr>Αποτελέσματα ερωτηματολογίου(10)</vt:lpstr>
      <vt:lpstr>Αποτελέσματα ερωτηματολογίου(11)</vt:lpstr>
      <vt:lpstr>ΣΥΜΠΕΡΑΣΜΑΤΑ-ΠΡΟΤΑΣΕΙΣ ΒΕΛΤΙΣΤΟΠΟΙΗΣΗΣ</vt:lpstr>
      <vt:lpstr>ΣΥΜΠΕΡΑΣΜΑΤΑ-ΠΡΟΤΑΣΕΙΣ ΒΕΛΤΙΣΤΟΠΟΙΗΣΗΣ(1)</vt:lpstr>
      <vt:lpstr>ΣΥΜΠΕΡΑΣΜΑΤΑ-ΠΡΟΤΑΣΕΙΣ ΒΕΛΤΙΣΤΟΠΟΙΗΣΗΣ(2)</vt:lpstr>
      <vt:lpstr>ΣΥΜΠΕΡΑΣΜΑΤΑ-ΠΡΟΤΑΣΕΙΣ ΒΕΛΤΙΣΤΟΠΟΙΗΣΗΣ(3)</vt:lpstr>
      <vt:lpstr>ΠΑΡΑΡΤΗΜΑ</vt:lpstr>
      <vt:lpstr>Ιστοσελίδα μελέτης</vt:lpstr>
      <vt:lpstr>ΕΥΧΑΡΙΣΤΟΥΜΕ ΓΙΑ ΤΗΝ ΠΡΟΣΟΧΗ ΣΑΣ!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KYRIAZHS kallis</dc:creator>
  <cp:lastModifiedBy>Παύλος Γκουγκουλής</cp:lastModifiedBy>
  <cp:revision>134</cp:revision>
  <dcterms:created xsi:type="dcterms:W3CDTF">2024-11-21T17:01:49Z</dcterms:created>
  <dcterms:modified xsi:type="dcterms:W3CDTF">2025-01-15T16:38:14Z</dcterms:modified>
</cp:coreProperties>
</file>